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5" r:id="rId27"/>
    <p:sldId id="280" r:id="rId28"/>
    <p:sldId id="286" r:id="rId29"/>
    <p:sldId id="281" r:id="rId30"/>
    <p:sldId id="282" r:id="rId31"/>
    <p:sldId id="283"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25"/>
  </p:normalViewPr>
  <p:slideViewPr>
    <p:cSldViewPr snapToGrid="0">
      <p:cViewPr varScale="1">
        <p:scale>
          <a:sx n="100" d="100"/>
          <a:sy n="100" d="100"/>
        </p:scale>
        <p:origin x="14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fe216ef0f_2_7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4fe216ef0f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fe216ef0f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4fe216ef0f_0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 2 options to go about it – removing all the observations 🡪 a lot of missing data 🡪 42% 2410 observations would be disregarded; decided to impute to maintain the number of observations to provide more accurate results</a:t>
            </a:r>
            <a:endParaRPr/>
          </a:p>
          <a:p>
            <a:pPr marL="0" lvl="0" indent="0" algn="l" rtl="0">
              <a:spcBef>
                <a:spcPts val="0"/>
              </a:spcBef>
              <a:spcAft>
                <a:spcPts val="0"/>
              </a:spcAft>
              <a:buNone/>
            </a:pPr>
            <a:endParaRPr/>
          </a:p>
        </p:txBody>
      </p:sp>
      <p:sp>
        <p:nvSpPr>
          <p:cNvPr id="223" name="Google Shape;223;g24fe216ef0f_0_1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fe216ef0f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4fe216ef0f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 2 options to go about it – removing all the observations 🡪 a lot of missing data 🡪 42% 2410 observations would be disregarded; decided to impute to maintain the number of observations to provide more accurate results</a:t>
            </a:r>
            <a:endParaRPr/>
          </a:p>
          <a:p>
            <a:pPr marL="0" lvl="0" indent="0" algn="l" rtl="0">
              <a:spcBef>
                <a:spcPts val="0"/>
              </a:spcBef>
              <a:spcAft>
                <a:spcPts val="0"/>
              </a:spcAft>
              <a:buNone/>
            </a:pPr>
            <a:endParaRPr/>
          </a:p>
        </p:txBody>
      </p:sp>
      <p:sp>
        <p:nvSpPr>
          <p:cNvPr id="234" name="Google Shape;234;g24fe216ef0f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4fe216ef0f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24fe216ef0f_2_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244" name="Google Shape;244;g24fe216ef0f_2_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fe216ef0f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24fe216ef0f_0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251" name="Google Shape;251;g24fe216ef0f_0_1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fe216ef0f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24fe216ef0f_2_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Renu; West virginia</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with imputed means. Makes sense that so many of the Median IBUs are equivalent, since 42% of the IBU data was originally missing; not necessarily accurate, but the data is homogenous. Better estimate 🡪 getting IBU values for each group</a:t>
            </a:r>
            <a:endParaRPr/>
          </a:p>
        </p:txBody>
      </p:sp>
      <p:sp>
        <p:nvSpPr>
          <p:cNvPr id="259" name="Google Shape;259;g24fe216ef0f_2_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fe216ef0f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4fe216ef0f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Renu; West virginia</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with imputed means. Makes sense that so many of the Median IBUs are equivalent, since 42% of the IBU data was originally missing; not necessarily accurate, but the data is homogenous. Better estimate 🡪 getting IBU values for each group</a:t>
            </a:r>
            <a:endParaRPr/>
          </a:p>
        </p:txBody>
      </p:sp>
      <p:sp>
        <p:nvSpPr>
          <p:cNvPr id="266" name="Google Shape;266;g24fe216ef0f_0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4fe216ef0f_2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24fe216ef0f_2_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Joel</a:t>
            </a:r>
            <a:endParaRPr dirty="0"/>
          </a:p>
          <a:p>
            <a:pPr marL="171450" lvl="0" indent="-171450" algn="l" rtl="0">
              <a:spcBef>
                <a:spcPts val="0"/>
              </a:spcBef>
              <a:spcAft>
                <a:spcPts val="0"/>
              </a:spcAft>
              <a:buClr>
                <a:schemeClr val="dk1"/>
              </a:buClr>
              <a:buSzPts val="1200"/>
              <a:buFont typeface="Calibri"/>
              <a:buChar char="-"/>
            </a:pPr>
            <a:r>
              <a:rPr lang="en" dirty="0"/>
              <a:t>Several outliers. High ABV, low ABVs too. Not a normal distribution, it is right skewed</a:t>
            </a:r>
            <a:endParaRPr dirty="0"/>
          </a:p>
        </p:txBody>
      </p:sp>
      <p:sp>
        <p:nvSpPr>
          <p:cNvPr id="275" name="Google Shape;275;g24fe216ef0f_2_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fe216ef0f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4fe216ef0f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a:p>
            <a:pPr marL="171450" lvl="0" indent="-171450" algn="l" rtl="0">
              <a:spcBef>
                <a:spcPts val="0"/>
              </a:spcBef>
              <a:spcAft>
                <a:spcPts val="0"/>
              </a:spcAft>
              <a:buClr>
                <a:schemeClr val="dk1"/>
              </a:buClr>
              <a:buSzPts val="1200"/>
              <a:buFont typeface="Calibri"/>
              <a:buChar char="-"/>
            </a:pPr>
            <a:r>
              <a:rPr lang="en"/>
              <a:t>Notice right-skewed distribution of ABV. Only 3% of dataset was imputed with ABV mean, so this could actually be a fairly accurate representation of ABV distribution within our dataset</a:t>
            </a:r>
            <a:endParaRPr/>
          </a:p>
        </p:txBody>
      </p:sp>
      <p:sp>
        <p:nvSpPr>
          <p:cNvPr id="283" name="Google Shape;283;g24fe216ef0f_0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fe216ef0f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24fe216ef0f_0_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 Is there a relationship between bitterness and the alcoholic content of a beer? </a:t>
            </a:r>
            <a:endParaRPr/>
          </a:p>
        </p:txBody>
      </p:sp>
      <p:sp>
        <p:nvSpPr>
          <p:cNvPr id="293" name="Google Shape;293;g24fe216ef0f_0_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fe216ef0f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4fe216ef0f_2_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a:p>
            <a:pPr marL="0" lvl="0" indent="0" algn="l" rtl="0">
              <a:spcBef>
                <a:spcPts val="0"/>
              </a:spcBef>
              <a:spcAft>
                <a:spcPts val="0"/>
              </a:spcAft>
              <a:buNone/>
            </a:pPr>
            <a:endParaRPr/>
          </a:p>
          <a:p>
            <a:pPr marL="0" lvl="0" indent="0" algn="l" rtl="0">
              <a:spcBef>
                <a:spcPts val="0"/>
              </a:spcBef>
              <a:spcAft>
                <a:spcPts val="0"/>
              </a:spcAft>
              <a:buNone/>
            </a:pPr>
            <a:r>
              <a:rPr lang="en"/>
              <a:t>Discuss caveats of test:</a:t>
            </a:r>
            <a:endParaRPr/>
          </a:p>
          <a:p>
            <a:pPr marL="171450" lvl="0" indent="-171450" algn="l" rtl="0">
              <a:spcBef>
                <a:spcPts val="0"/>
              </a:spcBef>
              <a:spcAft>
                <a:spcPts val="0"/>
              </a:spcAft>
              <a:buClr>
                <a:schemeClr val="dk1"/>
              </a:buClr>
              <a:buSzPts val="1200"/>
              <a:buFont typeface="Calibri"/>
              <a:buChar char="-"/>
            </a:pPr>
            <a:r>
              <a:rPr lang="en"/>
              <a:t>Ran limited number of simulations (100) due to time and computer constraints. </a:t>
            </a:r>
            <a:endParaRPr/>
          </a:p>
          <a:p>
            <a:pPr marL="171450" lvl="0" indent="-171450" algn="l" rtl="0">
              <a:spcBef>
                <a:spcPts val="0"/>
              </a:spcBef>
              <a:spcAft>
                <a:spcPts val="0"/>
              </a:spcAft>
              <a:buClr>
                <a:schemeClr val="dk1"/>
              </a:buClr>
              <a:buSzPts val="1200"/>
              <a:buFont typeface="Calibri"/>
              <a:buChar char="-"/>
            </a:pPr>
            <a:r>
              <a:rPr lang="en"/>
              <a:t>Non-optimized models show lower accuracies bordering on 80%</a:t>
            </a:r>
            <a:endParaRPr/>
          </a:p>
        </p:txBody>
      </p:sp>
      <p:sp>
        <p:nvSpPr>
          <p:cNvPr id="301" name="Google Shape;301;g24fe216ef0f_2_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fe216ef0f_2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4fe216ef0f_2_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40" name="Google Shape;140;g24fe216ef0f_2_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fe216ef0f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4fe216ef0f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a:p>
            <a:pPr marL="0" lvl="0" indent="0" algn="l" rtl="0">
              <a:spcBef>
                <a:spcPts val="0"/>
              </a:spcBef>
              <a:spcAft>
                <a:spcPts val="0"/>
              </a:spcAft>
              <a:buNone/>
            </a:pPr>
            <a:endParaRPr/>
          </a:p>
          <a:p>
            <a:pPr marL="0" lvl="0" indent="0" algn="l" rtl="0">
              <a:spcBef>
                <a:spcPts val="0"/>
              </a:spcBef>
              <a:spcAft>
                <a:spcPts val="0"/>
              </a:spcAft>
              <a:buNone/>
            </a:pPr>
            <a:r>
              <a:rPr lang="en"/>
              <a:t>Discuss caveats of test:</a:t>
            </a:r>
            <a:endParaRPr/>
          </a:p>
          <a:p>
            <a:pPr marL="171450" lvl="0" indent="-171450" algn="l" rtl="0">
              <a:spcBef>
                <a:spcPts val="0"/>
              </a:spcBef>
              <a:spcAft>
                <a:spcPts val="0"/>
              </a:spcAft>
              <a:buClr>
                <a:schemeClr val="dk1"/>
              </a:buClr>
              <a:buSzPts val="1200"/>
              <a:buFont typeface="Calibri"/>
              <a:buChar char="-"/>
            </a:pPr>
            <a:r>
              <a:rPr lang="en"/>
              <a:t>Ran limited number of simulations (100) due to time and computer constraints. </a:t>
            </a:r>
            <a:endParaRPr/>
          </a:p>
          <a:p>
            <a:pPr marL="171450" lvl="0" indent="-171450" algn="l" rtl="0">
              <a:spcBef>
                <a:spcPts val="0"/>
              </a:spcBef>
              <a:spcAft>
                <a:spcPts val="0"/>
              </a:spcAft>
              <a:buClr>
                <a:schemeClr val="dk1"/>
              </a:buClr>
              <a:buSzPts val="1200"/>
              <a:buFont typeface="Calibri"/>
              <a:buChar char="-"/>
            </a:pPr>
            <a:r>
              <a:rPr lang="en"/>
              <a:t>Non-optimized models show lower accuracies bordering on 80%</a:t>
            </a:r>
            <a:endParaRPr/>
          </a:p>
        </p:txBody>
      </p:sp>
      <p:sp>
        <p:nvSpPr>
          <p:cNvPr id="315" name="Google Shape;315;g24fe216ef0f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fe216ef0f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24fe216ef0f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a:p>
            <a:pPr marL="0" lvl="0" indent="0" algn="l" rtl="0">
              <a:spcBef>
                <a:spcPts val="0"/>
              </a:spcBef>
              <a:spcAft>
                <a:spcPts val="0"/>
              </a:spcAft>
              <a:buNone/>
            </a:pPr>
            <a:endParaRPr/>
          </a:p>
          <a:p>
            <a:pPr marL="0" lvl="0" indent="0" algn="l" rtl="0">
              <a:spcBef>
                <a:spcPts val="0"/>
              </a:spcBef>
              <a:spcAft>
                <a:spcPts val="0"/>
              </a:spcAft>
              <a:buNone/>
            </a:pPr>
            <a:r>
              <a:rPr lang="en"/>
              <a:t>Discuss caveats of test:</a:t>
            </a:r>
            <a:endParaRPr/>
          </a:p>
          <a:p>
            <a:pPr marL="171450" lvl="0" indent="-171450" algn="l" rtl="0">
              <a:spcBef>
                <a:spcPts val="0"/>
              </a:spcBef>
              <a:spcAft>
                <a:spcPts val="0"/>
              </a:spcAft>
              <a:buClr>
                <a:schemeClr val="dk1"/>
              </a:buClr>
              <a:buSzPts val="1200"/>
              <a:buFont typeface="Calibri"/>
              <a:buChar char="-"/>
            </a:pPr>
            <a:r>
              <a:rPr lang="en"/>
              <a:t>Ran limited number of simulations (100) due to time and computer constraints. </a:t>
            </a:r>
            <a:endParaRPr/>
          </a:p>
          <a:p>
            <a:pPr marL="171450" lvl="0" indent="-171450" algn="l" rtl="0">
              <a:spcBef>
                <a:spcPts val="0"/>
              </a:spcBef>
              <a:spcAft>
                <a:spcPts val="0"/>
              </a:spcAft>
              <a:buClr>
                <a:schemeClr val="dk1"/>
              </a:buClr>
              <a:buSzPts val="1200"/>
              <a:buFont typeface="Calibri"/>
              <a:buChar char="-"/>
            </a:pPr>
            <a:r>
              <a:rPr lang="en"/>
              <a:t>Non-optimized models show lower accuracies bordering on 80%</a:t>
            </a:r>
            <a:endParaRPr/>
          </a:p>
        </p:txBody>
      </p:sp>
      <p:sp>
        <p:nvSpPr>
          <p:cNvPr id="331" name="Google Shape;331;g24fe216ef0f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fe216ef0f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4fe216ef0f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a:p>
            <a:pPr marL="0" lvl="0" indent="0" algn="l" rtl="0">
              <a:spcBef>
                <a:spcPts val="0"/>
              </a:spcBef>
              <a:spcAft>
                <a:spcPts val="0"/>
              </a:spcAft>
              <a:buNone/>
            </a:pPr>
            <a:endParaRPr/>
          </a:p>
          <a:p>
            <a:pPr marL="0" lvl="0" indent="0" algn="l" rtl="0">
              <a:spcBef>
                <a:spcPts val="0"/>
              </a:spcBef>
              <a:spcAft>
                <a:spcPts val="0"/>
              </a:spcAft>
              <a:buNone/>
            </a:pPr>
            <a:r>
              <a:rPr lang="en"/>
              <a:t>Discuss caveats of test:</a:t>
            </a:r>
            <a:endParaRPr/>
          </a:p>
          <a:p>
            <a:pPr marL="171450" lvl="0" indent="-171450" algn="l" rtl="0">
              <a:spcBef>
                <a:spcPts val="0"/>
              </a:spcBef>
              <a:spcAft>
                <a:spcPts val="0"/>
              </a:spcAft>
              <a:buClr>
                <a:schemeClr val="dk1"/>
              </a:buClr>
              <a:buSzPts val="1200"/>
              <a:buFont typeface="Calibri"/>
              <a:buChar char="-"/>
            </a:pPr>
            <a:r>
              <a:rPr lang="en"/>
              <a:t>Ran limited number of simulations (100) due to time and computer constraints. </a:t>
            </a:r>
            <a:endParaRPr/>
          </a:p>
          <a:p>
            <a:pPr marL="171450" lvl="0" indent="-171450" algn="l" rtl="0">
              <a:spcBef>
                <a:spcPts val="0"/>
              </a:spcBef>
              <a:spcAft>
                <a:spcPts val="0"/>
              </a:spcAft>
              <a:buClr>
                <a:schemeClr val="dk1"/>
              </a:buClr>
              <a:buSzPts val="1200"/>
              <a:buFont typeface="Calibri"/>
              <a:buChar char="-"/>
            </a:pPr>
            <a:r>
              <a:rPr lang="en"/>
              <a:t>Non-optimized models show lower accuracies bordering on 80%</a:t>
            </a:r>
            <a:endParaRPr/>
          </a:p>
        </p:txBody>
      </p:sp>
      <p:sp>
        <p:nvSpPr>
          <p:cNvPr id="344" name="Google Shape;344;g24fe216ef0f_0_2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4fe216ef0f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24fe216ef0f_2_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 think this would be the best EDA to include. It shows the expected ranges of ABV for a large variety of beer by state. Also shows that most beer styles have similar ABV ranges . Shows that most beers are around 10 oz, and fall within a range of ABV</a:t>
            </a:r>
            <a:endParaRPr/>
          </a:p>
        </p:txBody>
      </p:sp>
      <p:sp>
        <p:nvSpPr>
          <p:cNvPr id="357" name="Google Shape;357;g24fe216ef0f_2_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fe216ef0f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4fe216ef0f_2_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It looks like Colorado and California produce the beer with the most volume (Oz); they also have the most breweries (as mentioned earlier). We think this would be the Top 2 keystone states for production within the US. Something to keep in mind regarding supply chain issues if they were to arise</a:t>
            </a:r>
            <a:endParaRPr/>
          </a:p>
        </p:txBody>
      </p:sp>
      <p:sp>
        <p:nvSpPr>
          <p:cNvPr id="370" name="Google Shape;370;g24fe216ef0f_2_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4fe216ef0f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4fe216ef0f_2_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It looks like Colorado and California produce the beer with the most volume (Oz); they also have the most breweries (as mentioned earlier). We think this would be the Top 2 keystone states for production within the US. Something to keep in mind regarding supply chain issues if they were to arise</a:t>
            </a:r>
            <a:endParaRPr/>
          </a:p>
        </p:txBody>
      </p:sp>
      <p:sp>
        <p:nvSpPr>
          <p:cNvPr id="370" name="Google Shape;370;g24fe216ef0f_2_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74345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4fe216ef0f_2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4fe216ef0f_2_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It looks like the American IPA style has the most ounces (style wise); American Pale Ale is runner up</a:t>
            </a:r>
            <a:endParaRPr dirty="0"/>
          </a:p>
        </p:txBody>
      </p:sp>
      <p:sp>
        <p:nvSpPr>
          <p:cNvPr id="384" name="Google Shape;384;g24fe216ef0f_2_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4fe216ef0f_2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4fe216ef0f_2_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It looks like the American IPA style has the most ounces (style wise); American Pale Ale is runner up</a:t>
            </a:r>
            <a:endParaRPr dirty="0"/>
          </a:p>
        </p:txBody>
      </p:sp>
      <p:sp>
        <p:nvSpPr>
          <p:cNvPr id="384" name="Google Shape;384;g24fe216ef0f_2_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644619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4fe216ef0f_2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24fe216ef0f_2_2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 signs that higher beer variety is correlated with misreport rate</a:t>
            </a:r>
            <a:endParaRPr/>
          </a:p>
        </p:txBody>
      </p:sp>
      <p:sp>
        <p:nvSpPr>
          <p:cNvPr id="399" name="Google Shape;399;g24fe216ef0f_2_2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4fe216ef0f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4fe216ef0f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No signs that higher beer variety is correlated with misreport rate</a:t>
            </a:r>
            <a:endParaRPr dirty="0"/>
          </a:p>
        </p:txBody>
      </p:sp>
      <p:sp>
        <p:nvSpPr>
          <p:cNvPr id="413" name="Google Shape;413;g24fe216ef0f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fe216ef0f_2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24fe216ef0f_2_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47" name="Google Shape;147;g24fe216ef0f_2_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fe216ef0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fe216ef0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 This concludes our presentation. Thank you for your time. If you have any questions, please feel free to reach out to any of us, our emails are on the screen. Thank you</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fe216ef0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4fe216ef0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54" name="Google Shape;154;g24fe216ef0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fe216ef0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24fe216ef0f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64" name="Google Shape;164;g24fe216ef0f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fe216ef0f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4fe216ef0f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75" name="Google Shape;175;g24fe216ef0f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fe216ef0f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4fe216ef0f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187" name="Google Shape;187;g24fe216ef0f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fe216ef0f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24fe216ef0f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Joel</a:t>
            </a:r>
            <a:endParaRPr/>
          </a:p>
        </p:txBody>
      </p:sp>
      <p:sp>
        <p:nvSpPr>
          <p:cNvPr id="200" name="Google Shape;200;g24fe216ef0f_0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fe216ef0f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24fe216ef0f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 2 options to go about it – removing all the observations 🡪 a lot of missing data 🡪 42% 2410 observations would be disregarded; decided to impute to maintain the number of observations to provide more accurate results</a:t>
            </a:r>
            <a:endParaRPr/>
          </a:p>
          <a:p>
            <a:pPr marL="0" lvl="0" indent="0" algn="l" rtl="0">
              <a:spcBef>
                <a:spcPts val="0"/>
              </a:spcBef>
              <a:spcAft>
                <a:spcPts val="0"/>
              </a:spcAft>
              <a:buNone/>
            </a:pPr>
            <a:endParaRPr/>
          </a:p>
        </p:txBody>
      </p:sp>
      <p:sp>
        <p:nvSpPr>
          <p:cNvPr id="214" name="Google Shape;214;g24fe216ef0f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100000"/>
              </a:lnSpc>
              <a:spcBef>
                <a:spcPts val="0"/>
              </a:spcBef>
              <a:spcAft>
                <a:spcPts val="0"/>
              </a:spcAft>
              <a:buClr>
                <a:schemeClr val="lt1"/>
              </a:buClr>
              <a:buSzPts val="3300"/>
              <a:buFont typeface="Avenir"/>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110000"/>
              </a:lnSpc>
              <a:spcBef>
                <a:spcPts val="800"/>
              </a:spcBef>
              <a:spcAft>
                <a:spcPts val="0"/>
              </a:spcAft>
              <a:buSzPts val="1500"/>
              <a:buNone/>
              <a:defRPr sz="1500">
                <a:latin typeface="Avenir"/>
                <a:ea typeface="Avenir"/>
                <a:cs typeface="Avenir"/>
                <a:sym typeface="Avenir"/>
              </a:defRPr>
            </a:lvl1pPr>
            <a:lvl2pPr lvl="1" algn="ctr">
              <a:lnSpc>
                <a:spcPct val="110000"/>
              </a:lnSpc>
              <a:spcBef>
                <a:spcPts val="400"/>
              </a:spcBef>
              <a:spcAft>
                <a:spcPts val="0"/>
              </a:spcAft>
              <a:buSzPts val="1500"/>
              <a:buNone/>
              <a:defRPr sz="1500"/>
            </a:lvl2pPr>
            <a:lvl3pPr lvl="2" algn="ctr">
              <a:lnSpc>
                <a:spcPct val="110000"/>
              </a:lnSpc>
              <a:spcBef>
                <a:spcPts val="400"/>
              </a:spcBef>
              <a:spcAft>
                <a:spcPts val="0"/>
              </a:spcAft>
              <a:buSzPts val="1400"/>
              <a:buNone/>
              <a:defRPr sz="1400"/>
            </a:lvl3pPr>
            <a:lvl4pPr lvl="3" algn="ctr">
              <a:lnSpc>
                <a:spcPct val="110000"/>
              </a:lnSpc>
              <a:spcBef>
                <a:spcPts val="400"/>
              </a:spcBef>
              <a:spcAft>
                <a:spcPts val="0"/>
              </a:spcAft>
              <a:buSzPts val="1200"/>
              <a:buNone/>
              <a:defRPr sz="1200"/>
            </a:lvl4pPr>
            <a:lvl5pPr lvl="4" algn="ctr">
              <a:lnSpc>
                <a:spcPct val="11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1" name="Google Shape;61;p14"/>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atin typeface="Avenir"/>
                <a:ea typeface="Avenir"/>
                <a:cs typeface="Avenir"/>
                <a:sym typeface="Avenir"/>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700" b="0" i="0" u="none" strike="noStrike" cap="none">
                <a:solidFill>
                  <a:schemeClr val="lt1"/>
                </a:solidFill>
                <a:latin typeface="Avenir"/>
                <a:ea typeface="Avenir"/>
                <a:cs typeface="Avenir"/>
                <a:sym typeface="Avenir"/>
              </a:defRPr>
            </a:lvl1pPr>
            <a:lvl2pPr marL="0" lvl="1" indent="0" algn="r">
              <a:spcBef>
                <a:spcPts val="0"/>
              </a:spcBef>
              <a:buNone/>
              <a:defRPr sz="700" b="0" i="0" u="none" strike="noStrike" cap="none">
                <a:solidFill>
                  <a:schemeClr val="lt1"/>
                </a:solidFill>
                <a:latin typeface="Avenir"/>
                <a:ea typeface="Avenir"/>
                <a:cs typeface="Avenir"/>
                <a:sym typeface="Avenir"/>
              </a:defRPr>
            </a:lvl2pPr>
            <a:lvl3pPr marL="0" lvl="2" indent="0" algn="r">
              <a:spcBef>
                <a:spcPts val="0"/>
              </a:spcBef>
              <a:buNone/>
              <a:defRPr sz="700" b="0" i="0" u="none" strike="noStrike" cap="none">
                <a:solidFill>
                  <a:schemeClr val="lt1"/>
                </a:solidFill>
                <a:latin typeface="Avenir"/>
                <a:ea typeface="Avenir"/>
                <a:cs typeface="Avenir"/>
                <a:sym typeface="Avenir"/>
              </a:defRPr>
            </a:lvl3pPr>
            <a:lvl4pPr marL="0" lvl="3" indent="0" algn="r">
              <a:spcBef>
                <a:spcPts val="0"/>
              </a:spcBef>
              <a:buNone/>
              <a:defRPr sz="700" b="0" i="0" u="none" strike="noStrike" cap="none">
                <a:solidFill>
                  <a:schemeClr val="lt1"/>
                </a:solidFill>
                <a:latin typeface="Avenir"/>
                <a:ea typeface="Avenir"/>
                <a:cs typeface="Avenir"/>
                <a:sym typeface="Avenir"/>
              </a:defRPr>
            </a:lvl4pPr>
            <a:lvl5pPr marL="0" lvl="4" indent="0" algn="r">
              <a:spcBef>
                <a:spcPts val="0"/>
              </a:spcBef>
              <a:buNone/>
              <a:defRPr sz="700" b="0" i="0" u="none" strike="noStrike" cap="none">
                <a:solidFill>
                  <a:schemeClr val="lt1"/>
                </a:solidFill>
                <a:latin typeface="Avenir"/>
                <a:ea typeface="Avenir"/>
                <a:cs typeface="Avenir"/>
                <a:sym typeface="Avenir"/>
              </a:defRPr>
            </a:lvl5pPr>
            <a:lvl6pPr marL="0" lvl="5" indent="0" algn="r">
              <a:spcBef>
                <a:spcPts val="0"/>
              </a:spcBef>
              <a:buNone/>
              <a:defRPr sz="700" b="0" i="0" u="none" strike="noStrike" cap="none">
                <a:solidFill>
                  <a:schemeClr val="lt1"/>
                </a:solidFill>
                <a:latin typeface="Avenir"/>
                <a:ea typeface="Avenir"/>
                <a:cs typeface="Avenir"/>
                <a:sym typeface="Avenir"/>
              </a:defRPr>
            </a:lvl6pPr>
            <a:lvl7pPr marL="0" lvl="6" indent="0" algn="r">
              <a:spcBef>
                <a:spcPts val="0"/>
              </a:spcBef>
              <a:buNone/>
              <a:defRPr sz="700" b="0" i="0" u="none" strike="noStrike" cap="none">
                <a:solidFill>
                  <a:schemeClr val="lt1"/>
                </a:solidFill>
                <a:latin typeface="Avenir"/>
                <a:ea typeface="Avenir"/>
                <a:cs typeface="Avenir"/>
                <a:sym typeface="Avenir"/>
              </a:defRPr>
            </a:lvl7pPr>
            <a:lvl8pPr marL="0" lvl="7" indent="0" algn="r">
              <a:spcBef>
                <a:spcPts val="0"/>
              </a:spcBef>
              <a:buNone/>
              <a:defRPr sz="700" b="0" i="0" u="none" strike="noStrike" cap="none">
                <a:solidFill>
                  <a:schemeClr val="lt1"/>
                </a:solidFill>
                <a:latin typeface="Avenir"/>
                <a:ea typeface="Avenir"/>
                <a:cs typeface="Avenir"/>
                <a:sym typeface="Avenir"/>
              </a:defRPr>
            </a:lvl8pPr>
            <a:lvl9pPr marL="0" lvl="8" indent="0" algn="r">
              <a:spcBef>
                <a:spcPts val="0"/>
              </a:spcBef>
              <a:buNone/>
              <a:defRPr sz="7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628650" y="274320"/>
            <a:ext cx="7886700" cy="994172"/>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5"/>
          <p:cNvSpPr txBox="1">
            <a:spLocks noGrp="1"/>
          </p:cNvSpPr>
          <p:nvPr>
            <p:ph type="body" idx="1"/>
          </p:nvPr>
        </p:nvSpPr>
        <p:spPr>
          <a:xfrm>
            <a:off x="628650" y="1462088"/>
            <a:ext cx="7886700" cy="31467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5"/>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3300"/>
              <a:buFont typeface="Avenir"/>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800"/>
              <a:buNone/>
              <a:defRPr sz="1800">
                <a:solidFill>
                  <a:schemeClr val="lt1"/>
                </a:solidFill>
              </a:defRPr>
            </a:lvl1pPr>
            <a:lvl2pPr marL="914400" lvl="1" indent="-228600" algn="l">
              <a:lnSpc>
                <a:spcPct val="110000"/>
              </a:lnSpc>
              <a:spcBef>
                <a:spcPts val="400"/>
              </a:spcBef>
              <a:spcAft>
                <a:spcPts val="0"/>
              </a:spcAft>
              <a:buSzPts val="1500"/>
              <a:buNone/>
              <a:defRPr sz="1500">
                <a:solidFill>
                  <a:srgbClr val="888888"/>
                </a:solidFill>
              </a:defRPr>
            </a:lvl2pPr>
            <a:lvl3pPr marL="1371600" lvl="2" indent="-228600" algn="l">
              <a:lnSpc>
                <a:spcPct val="110000"/>
              </a:lnSpc>
              <a:spcBef>
                <a:spcPts val="400"/>
              </a:spcBef>
              <a:spcAft>
                <a:spcPts val="0"/>
              </a:spcAft>
              <a:buSzPts val="1400"/>
              <a:buNone/>
              <a:defRPr sz="1400">
                <a:solidFill>
                  <a:srgbClr val="888888"/>
                </a:solidFill>
              </a:defRPr>
            </a:lvl3pPr>
            <a:lvl4pPr marL="1828800" lvl="3" indent="-228600" algn="l">
              <a:lnSpc>
                <a:spcPct val="110000"/>
              </a:lnSpc>
              <a:spcBef>
                <a:spcPts val="400"/>
              </a:spcBef>
              <a:spcAft>
                <a:spcPts val="0"/>
              </a:spcAft>
              <a:buSzPts val="1200"/>
              <a:buNone/>
              <a:defRPr sz="1200">
                <a:solidFill>
                  <a:srgbClr val="888888"/>
                </a:solidFill>
              </a:defRPr>
            </a:lvl4pPr>
            <a:lvl5pPr marL="2286000" lvl="4" indent="-228600" algn="l">
              <a:lnSpc>
                <a:spcPct val="110000"/>
              </a:lnSpc>
              <a:spcBef>
                <a:spcPts val="400"/>
              </a:spcBef>
              <a:spcAft>
                <a:spcPts val="0"/>
              </a:spcAft>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3" name="Google Shape;73;p16"/>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6"/>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628650" y="274320"/>
            <a:ext cx="7886700" cy="994172"/>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8" name="Google Shape;78;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17"/>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7"/>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7"/>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8"/>
          <p:cNvSpPr txBox="1">
            <a:spLocks noGrp="1"/>
          </p:cNvSpPr>
          <p:nvPr>
            <p:ph type="body" idx="1"/>
          </p:nvPr>
        </p:nvSpPr>
        <p:spPr>
          <a:xfrm>
            <a:off x="629841" y="1314450"/>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110000"/>
              </a:lnSpc>
              <a:spcBef>
                <a:spcPts val="800"/>
              </a:spcBef>
              <a:spcAft>
                <a:spcPts val="0"/>
              </a:spcAft>
              <a:buSzPts val="1800"/>
              <a:buNone/>
              <a:defRPr sz="1800" b="1"/>
            </a:lvl1pPr>
            <a:lvl2pPr marL="914400" lvl="1" indent="-228600" algn="l">
              <a:lnSpc>
                <a:spcPct val="110000"/>
              </a:lnSpc>
              <a:spcBef>
                <a:spcPts val="400"/>
              </a:spcBef>
              <a:spcAft>
                <a:spcPts val="0"/>
              </a:spcAft>
              <a:buSzPts val="1500"/>
              <a:buNone/>
              <a:defRPr sz="1500" b="1"/>
            </a:lvl2pPr>
            <a:lvl3pPr marL="1371600" lvl="2" indent="-228600" algn="l">
              <a:lnSpc>
                <a:spcPct val="110000"/>
              </a:lnSpc>
              <a:spcBef>
                <a:spcPts val="400"/>
              </a:spcBef>
              <a:spcAft>
                <a:spcPts val="0"/>
              </a:spcAft>
              <a:buSzPts val="1400"/>
              <a:buNone/>
              <a:defRPr sz="1400" b="1"/>
            </a:lvl3pPr>
            <a:lvl4pPr marL="1828800" lvl="3" indent="-228600" algn="l">
              <a:lnSpc>
                <a:spcPct val="110000"/>
              </a:lnSpc>
              <a:spcBef>
                <a:spcPts val="400"/>
              </a:spcBef>
              <a:spcAft>
                <a:spcPts val="0"/>
              </a:spcAft>
              <a:buSzPts val="1200"/>
              <a:buNone/>
              <a:defRPr sz="1200" b="1"/>
            </a:lvl4pPr>
            <a:lvl5pPr marL="2286000" lvl="4" indent="-228600" algn="l">
              <a:lnSpc>
                <a:spcPct val="11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2"/>
          </p:nvPr>
        </p:nvSpPr>
        <p:spPr>
          <a:xfrm>
            <a:off x="629841" y="2000249"/>
            <a:ext cx="3868340" cy="2641997"/>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body" idx="3"/>
          </p:nvPr>
        </p:nvSpPr>
        <p:spPr>
          <a:xfrm>
            <a:off x="4629150" y="1314450"/>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110000"/>
              </a:lnSpc>
              <a:spcBef>
                <a:spcPts val="800"/>
              </a:spcBef>
              <a:spcAft>
                <a:spcPts val="0"/>
              </a:spcAft>
              <a:buSzPts val="1800"/>
              <a:buNone/>
              <a:defRPr sz="1800" b="1"/>
            </a:lvl1pPr>
            <a:lvl2pPr marL="914400" lvl="1" indent="-228600" algn="l">
              <a:lnSpc>
                <a:spcPct val="110000"/>
              </a:lnSpc>
              <a:spcBef>
                <a:spcPts val="400"/>
              </a:spcBef>
              <a:spcAft>
                <a:spcPts val="0"/>
              </a:spcAft>
              <a:buSzPts val="1500"/>
              <a:buNone/>
              <a:defRPr sz="1500" b="1"/>
            </a:lvl2pPr>
            <a:lvl3pPr marL="1371600" lvl="2" indent="-228600" algn="l">
              <a:lnSpc>
                <a:spcPct val="110000"/>
              </a:lnSpc>
              <a:spcBef>
                <a:spcPts val="400"/>
              </a:spcBef>
              <a:spcAft>
                <a:spcPts val="0"/>
              </a:spcAft>
              <a:buSzPts val="1400"/>
              <a:buNone/>
              <a:defRPr sz="1400" b="1"/>
            </a:lvl3pPr>
            <a:lvl4pPr marL="1828800" lvl="3" indent="-228600" algn="l">
              <a:lnSpc>
                <a:spcPct val="110000"/>
              </a:lnSpc>
              <a:spcBef>
                <a:spcPts val="400"/>
              </a:spcBef>
              <a:spcAft>
                <a:spcPts val="0"/>
              </a:spcAft>
              <a:buSzPts val="1200"/>
              <a:buNone/>
              <a:defRPr sz="1200" b="1"/>
            </a:lvl4pPr>
            <a:lvl5pPr marL="2286000" lvl="4" indent="-228600" algn="l">
              <a:lnSpc>
                <a:spcPct val="110000"/>
              </a:lnSpc>
              <a:spcBef>
                <a:spcPts val="400"/>
              </a:spcBef>
              <a:spcAft>
                <a:spcPts val="0"/>
              </a:spcAft>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8"/>
          <p:cNvSpPr txBox="1">
            <a:spLocks noGrp="1"/>
          </p:cNvSpPr>
          <p:nvPr>
            <p:ph type="body" idx="4"/>
          </p:nvPr>
        </p:nvSpPr>
        <p:spPr>
          <a:xfrm>
            <a:off x="4629150" y="2000249"/>
            <a:ext cx="3887391" cy="2641997"/>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8"/>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8"/>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628650" y="274320"/>
            <a:ext cx="7886700" cy="994172"/>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19"/>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9"/>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9"/>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0"/>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0"/>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2400"/>
              <a:buFont typeface="Avenir"/>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110000"/>
              </a:lnSpc>
              <a:spcBef>
                <a:spcPts val="800"/>
              </a:spcBef>
              <a:spcAft>
                <a:spcPts val="0"/>
              </a:spcAft>
              <a:buSzPts val="2400"/>
              <a:buChar char="•"/>
              <a:defRPr sz="2400"/>
            </a:lvl1pPr>
            <a:lvl2pPr marL="914400" lvl="1" indent="-361950" algn="l">
              <a:lnSpc>
                <a:spcPct val="110000"/>
              </a:lnSpc>
              <a:spcBef>
                <a:spcPts val="400"/>
              </a:spcBef>
              <a:spcAft>
                <a:spcPts val="0"/>
              </a:spcAft>
              <a:buSzPts val="2100"/>
              <a:buChar char="•"/>
              <a:defRPr sz="2100"/>
            </a:lvl2pPr>
            <a:lvl3pPr marL="1371600" lvl="2" indent="-342900" algn="l">
              <a:lnSpc>
                <a:spcPct val="110000"/>
              </a:lnSpc>
              <a:spcBef>
                <a:spcPts val="400"/>
              </a:spcBef>
              <a:spcAft>
                <a:spcPts val="0"/>
              </a:spcAft>
              <a:buSzPts val="1800"/>
              <a:buChar char="•"/>
              <a:defRPr sz="1800"/>
            </a:lvl3pPr>
            <a:lvl4pPr marL="1828800" lvl="3" indent="-323850" algn="l">
              <a:lnSpc>
                <a:spcPct val="110000"/>
              </a:lnSpc>
              <a:spcBef>
                <a:spcPts val="400"/>
              </a:spcBef>
              <a:spcAft>
                <a:spcPts val="0"/>
              </a:spcAft>
              <a:buSzPts val="1500"/>
              <a:buChar char="•"/>
              <a:defRPr sz="1500"/>
            </a:lvl4pPr>
            <a:lvl5pPr marL="2286000" lvl="4" indent="-323850" algn="l">
              <a:lnSpc>
                <a:spcPct val="110000"/>
              </a:lnSpc>
              <a:spcBef>
                <a:spcPts val="400"/>
              </a:spcBef>
              <a:spcAft>
                <a:spcPts val="0"/>
              </a:spcAft>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4" name="Google Shape;104;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200"/>
              <a:buNone/>
              <a:defRPr sz="1200"/>
            </a:lvl1pPr>
            <a:lvl2pPr marL="914400" lvl="1" indent="-228600" algn="l">
              <a:lnSpc>
                <a:spcPct val="110000"/>
              </a:lnSpc>
              <a:spcBef>
                <a:spcPts val="400"/>
              </a:spcBef>
              <a:spcAft>
                <a:spcPts val="0"/>
              </a:spcAft>
              <a:buSzPts val="1100"/>
              <a:buNone/>
              <a:defRPr sz="1100"/>
            </a:lvl2pPr>
            <a:lvl3pPr marL="1371600" lvl="2" indent="-228600" algn="l">
              <a:lnSpc>
                <a:spcPct val="110000"/>
              </a:lnSpc>
              <a:spcBef>
                <a:spcPts val="400"/>
              </a:spcBef>
              <a:spcAft>
                <a:spcPts val="0"/>
              </a:spcAft>
              <a:buSzPts val="900"/>
              <a:buNone/>
              <a:defRPr sz="900"/>
            </a:lvl3pPr>
            <a:lvl4pPr marL="1828800" lvl="3" indent="-228600" algn="l">
              <a:lnSpc>
                <a:spcPct val="110000"/>
              </a:lnSpc>
              <a:spcBef>
                <a:spcPts val="400"/>
              </a:spcBef>
              <a:spcAft>
                <a:spcPts val="0"/>
              </a:spcAft>
              <a:buSzPts val="800"/>
              <a:buNone/>
              <a:defRPr sz="800"/>
            </a:lvl4pPr>
            <a:lvl5pPr marL="2286000" lvl="4" indent="-228600" algn="l">
              <a:lnSpc>
                <a:spcPct val="11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5" name="Google Shape;105;p21"/>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2400"/>
              <a:buFont typeface="Avenir"/>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2"/>
          <p:cNvSpPr>
            <a:spLocks noGrp="1"/>
          </p:cNvSpPr>
          <p:nvPr>
            <p:ph type="pic" idx="2"/>
          </p:nvPr>
        </p:nvSpPr>
        <p:spPr>
          <a:xfrm>
            <a:off x="3887391" y="740569"/>
            <a:ext cx="4629150" cy="3655219"/>
          </a:xfrm>
          <a:prstGeom prst="rect">
            <a:avLst/>
          </a:prstGeom>
          <a:noFill/>
          <a:ln>
            <a:noFill/>
          </a:ln>
        </p:spPr>
      </p:sp>
      <p:sp>
        <p:nvSpPr>
          <p:cNvPr id="111" name="Google Shape;111;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200"/>
              <a:buNone/>
              <a:defRPr sz="1200"/>
            </a:lvl1pPr>
            <a:lvl2pPr marL="914400" lvl="1" indent="-228600" algn="l">
              <a:lnSpc>
                <a:spcPct val="110000"/>
              </a:lnSpc>
              <a:spcBef>
                <a:spcPts val="400"/>
              </a:spcBef>
              <a:spcAft>
                <a:spcPts val="0"/>
              </a:spcAft>
              <a:buSzPts val="1100"/>
              <a:buNone/>
              <a:defRPr sz="1100"/>
            </a:lvl2pPr>
            <a:lvl3pPr marL="1371600" lvl="2" indent="-228600" algn="l">
              <a:lnSpc>
                <a:spcPct val="110000"/>
              </a:lnSpc>
              <a:spcBef>
                <a:spcPts val="400"/>
              </a:spcBef>
              <a:spcAft>
                <a:spcPts val="0"/>
              </a:spcAft>
              <a:buSzPts val="900"/>
              <a:buNone/>
              <a:defRPr sz="900"/>
            </a:lvl3pPr>
            <a:lvl4pPr marL="1828800" lvl="3" indent="-228600" algn="l">
              <a:lnSpc>
                <a:spcPct val="110000"/>
              </a:lnSpc>
              <a:spcBef>
                <a:spcPts val="400"/>
              </a:spcBef>
              <a:spcAft>
                <a:spcPts val="0"/>
              </a:spcAft>
              <a:buSzPts val="800"/>
              <a:buNone/>
              <a:defRPr sz="800"/>
            </a:lvl4pPr>
            <a:lvl5pPr marL="2286000" lvl="4" indent="-228600" algn="l">
              <a:lnSpc>
                <a:spcPct val="110000"/>
              </a:lnSpc>
              <a:spcBef>
                <a:spcPts val="400"/>
              </a:spcBef>
              <a:spcAft>
                <a:spcPts val="0"/>
              </a:spcAft>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2" name="Google Shape;112;p22"/>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628650" y="319088"/>
            <a:ext cx="7886700" cy="994172"/>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3"/>
          <p:cNvSpPr txBox="1">
            <a:spLocks noGrp="1"/>
          </p:cNvSpPr>
          <p:nvPr>
            <p:ph type="body" idx="1"/>
          </p:nvPr>
        </p:nvSpPr>
        <p:spPr>
          <a:xfrm rot="5400000">
            <a:off x="2998589" y="-907851"/>
            <a:ext cx="3146822"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3"/>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3"/>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110000"/>
              </a:lnSpc>
              <a:spcBef>
                <a:spcPts val="800"/>
              </a:spcBef>
              <a:spcAft>
                <a:spcPts val="0"/>
              </a:spcAft>
              <a:buSzPts val="1400"/>
              <a:buChar char="•"/>
              <a:defRPr/>
            </a:lvl1pPr>
            <a:lvl2pPr marL="914400" lvl="1" indent="-317500" algn="l">
              <a:lnSpc>
                <a:spcPct val="110000"/>
              </a:lnSpc>
              <a:spcBef>
                <a:spcPts val="400"/>
              </a:spcBef>
              <a:spcAft>
                <a:spcPts val="0"/>
              </a:spcAft>
              <a:buSzPts val="1400"/>
              <a:buChar char="•"/>
              <a:defRPr/>
            </a:lvl2pPr>
            <a:lvl3pPr marL="1371600" lvl="2" indent="-317500" algn="l">
              <a:lnSpc>
                <a:spcPct val="110000"/>
              </a:lnSpc>
              <a:spcBef>
                <a:spcPts val="400"/>
              </a:spcBef>
              <a:spcAft>
                <a:spcPts val="0"/>
              </a:spcAft>
              <a:buSzPts val="1400"/>
              <a:buChar char="•"/>
              <a:defRPr/>
            </a:lvl3pPr>
            <a:lvl4pPr marL="1828800" lvl="3" indent="-317500" algn="l">
              <a:lnSpc>
                <a:spcPct val="110000"/>
              </a:lnSpc>
              <a:spcBef>
                <a:spcPts val="400"/>
              </a:spcBef>
              <a:spcAft>
                <a:spcPts val="0"/>
              </a:spcAft>
              <a:buSzPts val="1400"/>
              <a:buChar char="•"/>
              <a:defRPr/>
            </a:lvl4pPr>
            <a:lvl5pPr marL="2286000" lvl="4" indent="-317500" algn="l">
              <a:lnSpc>
                <a:spcPct val="11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24"/>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4"/>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595959"/>
              </a:solidFill>
              <a:latin typeface="Avenir"/>
              <a:ea typeface="Avenir"/>
              <a:cs typeface="Avenir"/>
              <a:sym typeface="Avenir"/>
            </a:endParaRPr>
          </a:p>
        </p:txBody>
      </p:sp>
      <p:pic>
        <p:nvPicPr>
          <p:cNvPr id="52" name="Google Shape;52;p13"/>
          <p:cNvPicPr preferRelativeResize="0"/>
          <p:nvPr/>
        </p:nvPicPr>
        <p:blipFill rotWithShape="1">
          <a:blip r:embed="rId13">
            <a:alphaModFix amt="35000"/>
          </a:blip>
          <a:srcRect/>
          <a:stretch/>
        </p:blipFill>
        <p:spPr>
          <a:xfrm>
            <a:off x="0" y="1"/>
            <a:ext cx="9144000" cy="1044301"/>
          </a:xfrm>
          <a:prstGeom prst="rect">
            <a:avLst/>
          </a:prstGeom>
          <a:noFill/>
          <a:ln>
            <a:noFill/>
          </a:ln>
        </p:spPr>
      </p:pic>
      <p:sp>
        <p:nvSpPr>
          <p:cNvPr id="53" name="Google Shape;53;p13"/>
          <p:cNvSpPr txBox="1">
            <a:spLocks noGrp="1"/>
          </p:cNvSpPr>
          <p:nvPr>
            <p:ph type="title"/>
          </p:nvPr>
        </p:nvSpPr>
        <p:spPr>
          <a:xfrm>
            <a:off x="628650" y="319088"/>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chemeClr val="lt1"/>
              </a:buClr>
              <a:buSzPts val="3300"/>
              <a:buFont typeface="Avenir"/>
              <a:buNone/>
              <a:defRPr sz="3300" b="1" i="0" u="none" strike="noStrike" cap="none">
                <a:solidFill>
                  <a:schemeClr val="lt1"/>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628650" y="1462088"/>
            <a:ext cx="7886700" cy="3146822"/>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110000"/>
              </a:lnSpc>
              <a:spcBef>
                <a:spcPts val="800"/>
              </a:spcBef>
              <a:spcAft>
                <a:spcPts val="0"/>
              </a:spcAft>
              <a:buClr>
                <a:schemeClr val="accent1"/>
              </a:buClr>
              <a:buSzPts val="2100"/>
              <a:buFont typeface="Arial"/>
              <a:buChar char="•"/>
              <a:defRPr sz="2100" b="0" i="0" u="none" strike="noStrike" cap="none">
                <a:solidFill>
                  <a:schemeClr val="lt1"/>
                </a:solidFill>
                <a:latin typeface="Avenir"/>
                <a:ea typeface="Avenir"/>
                <a:cs typeface="Avenir"/>
                <a:sym typeface="Avenir"/>
              </a:defRPr>
            </a:lvl1pPr>
            <a:lvl2pPr marL="914400" marR="0" lvl="1" indent="-342900" algn="l" rtl="0">
              <a:lnSpc>
                <a:spcPct val="110000"/>
              </a:lnSpc>
              <a:spcBef>
                <a:spcPts val="400"/>
              </a:spcBef>
              <a:spcAft>
                <a:spcPts val="0"/>
              </a:spcAft>
              <a:buClr>
                <a:schemeClr val="accent1"/>
              </a:buClr>
              <a:buSzPts val="1800"/>
              <a:buFont typeface="Arial"/>
              <a:buChar char="•"/>
              <a:defRPr sz="1800" b="0" i="0" u="none" strike="noStrike" cap="none">
                <a:solidFill>
                  <a:schemeClr val="lt1"/>
                </a:solidFill>
                <a:latin typeface="Avenir"/>
                <a:ea typeface="Avenir"/>
                <a:cs typeface="Avenir"/>
                <a:sym typeface="Avenir"/>
              </a:defRPr>
            </a:lvl2pPr>
            <a:lvl3pPr marL="1371600" marR="0" lvl="2" indent="-323850" algn="l" rtl="0">
              <a:lnSpc>
                <a:spcPct val="110000"/>
              </a:lnSpc>
              <a:spcBef>
                <a:spcPts val="400"/>
              </a:spcBef>
              <a:spcAft>
                <a:spcPts val="0"/>
              </a:spcAft>
              <a:buClr>
                <a:schemeClr val="accent1"/>
              </a:buClr>
              <a:buSzPts val="1500"/>
              <a:buFont typeface="Arial"/>
              <a:buChar char="•"/>
              <a:defRPr sz="1500" b="0" i="0" u="none" strike="noStrike" cap="none">
                <a:solidFill>
                  <a:schemeClr val="lt1"/>
                </a:solidFill>
                <a:latin typeface="Avenir"/>
                <a:ea typeface="Avenir"/>
                <a:cs typeface="Avenir"/>
                <a:sym typeface="Avenir"/>
              </a:defRPr>
            </a:lvl3pPr>
            <a:lvl4pPr marL="1828800" marR="0" lvl="3" indent="-317500" algn="l" rtl="0">
              <a:lnSpc>
                <a:spcPct val="110000"/>
              </a:lnSpc>
              <a:spcBef>
                <a:spcPts val="400"/>
              </a:spcBef>
              <a:spcAft>
                <a:spcPts val="0"/>
              </a:spcAft>
              <a:buClr>
                <a:schemeClr val="accent1"/>
              </a:buClr>
              <a:buSzPts val="1400"/>
              <a:buFont typeface="Arial"/>
              <a:buChar char="•"/>
              <a:defRPr sz="1400" b="0" i="0" u="none" strike="noStrike" cap="none">
                <a:solidFill>
                  <a:schemeClr val="lt1"/>
                </a:solidFill>
                <a:latin typeface="Avenir"/>
                <a:ea typeface="Avenir"/>
                <a:cs typeface="Avenir"/>
                <a:sym typeface="Avenir"/>
              </a:defRPr>
            </a:lvl4pPr>
            <a:lvl5pPr marL="2286000" marR="0" lvl="4" indent="-317500" algn="l" rtl="0">
              <a:lnSpc>
                <a:spcPct val="110000"/>
              </a:lnSpc>
              <a:spcBef>
                <a:spcPts val="400"/>
              </a:spcBef>
              <a:spcAft>
                <a:spcPts val="0"/>
              </a:spcAft>
              <a:buClr>
                <a:schemeClr val="accent1"/>
              </a:buClr>
              <a:buSzPts val="1400"/>
              <a:buFont typeface="Arial"/>
              <a:buChar char="•"/>
              <a:defRPr sz="1400" b="0" i="0" u="none" strike="noStrike" cap="none">
                <a:solidFill>
                  <a:schemeClr val="lt1"/>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55" name="Google Shape;55;p13"/>
          <p:cNvSpPr txBox="1">
            <a:spLocks noGrp="1"/>
          </p:cNvSpPr>
          <p:nvPr>
            <p:ph type="dt" idx="10"/>
          </p:nvPr>
        </p:nvSpPr>
        <p:spPr>
          <a:xfrm>
            <a:off x="628650" y="4743450"/>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chemeClr val="lt1"/>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56" name="Google Shape;56;p13"/>
          <p:cNvSpPr txBox="1">
            <a:spLocks noGrp="1"/>
          </p:cNvSpPr>
          <p:nvPr>
            <p:ph type="ftr" idx="11"/>
          </p:nvPr>
        </p:nvSpPr>
        <p:spPr>
          <a:xfrm>
            <a:off x="3028950" y="4743450"/>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chemeClr val="lt1"/>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57" name="Google Shape;57;p13"/>
          <p:cNvSpPr txBox="1">
            <a:spLocks noGrp="1"/>
          </p:cNvSpPr>
          <p:nvPr>
            <p:ph type="sldNum" idx="12"/>
          </p:nvPr>
        </p:nvSpPr>
        <p:spPr>
          <a:xfrm>
            <a:off x="6457950" y="4743450"/>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lt1"/>
                </a:solidFill>
                <a:latin typeface="Avenir"/>
                <a:ea typeface="Avenir"/>
                <a:cs typeface="Avenir"/>
                <a:sym typeface="Avenir"/>
              </a:defRPr>
            </a:lvl1pPr>
            <a:lvl2pPr marL="0" marR="0" lvl="1" indent="0" algn="r" rtl="0">
              <a:spcBef>
                <a:spcPts val="0"/>
              </a:spcBef>
              <a:buNone/>
              <a:defRPr sz="700" b="0" i="0" u="none" strike="noStrike" cap="none">
                <a:solidFill>
                  <a:schemeClr val="lt1"/>
                </a:solidFill>
                <a:latin typeface="Avenir"/>
                <a:ea typeface="Avenir"/>
                <a:cs typeface="Avenir"/>
                <a:sym typeface="Avenir"/>
              </a:defRPr>
            </a:lvl2pPr>
            <a:lvl3pPr marL="0" marR="0" lvl="2" indent="0" algn="r" rtl="0">
              <a:spcBef>
                <a:spcPts val="0"/>
              </a:spcBef>
              <a:buNone/>
              <a:defRPr sz="700" b="0" i="0" u="none" strike="noStrike" cap="none">
                <a:solidFill>
                  <a:schemeClr val="lt1"/>
                </a:solidFill>
                <a:latin typeface="Avenir"/>
                <a:ea typeface="Avenir"/>
                <a:cs typeface="Avenir"/>
                <a:sym typeface="Avenir"/>
              </a:defRPr>
            </a:lvl3pPr>
            <a:lvl4pPr marL="0" marR="0" lvl="3" indent="0" algn="r" rtl="0">
              <a:spcBef>
                <a:spcPts val="0"/>
              </a:spcBef>
              <a:buNone/>
              <a:defRPr sz="700" b="0" i="0" u="none" strike="noStrike" cap="none">
                <a:solidFill>
                  <a:schemeClr val="lt1"/>
                </a:solidFill>
                <a:latin typeface="Avenir"/>
                <a:ea typeface="Avenir"/>
                <a:cs typeface="Avenir"/>
                <a:sym typeface="Avenir"/>
              </a:defRPr>
            </a:lvl4pPr>
            <a:lvl5pPr marL="0" marR="0" lvl="4" indent="0" algn="r" rtl="0">
              <a:spcBef>
                <a:spcPts val="0"/>
              </a:spcBef>
              <a:buNone/>
              <a:defRPr sz="700" b="0" i="0" u="none" strike="noStrike" cap="none">
                <a:solidFill>
                  <a:schemeClr val="lt1"/>
                </a:solidFill>
                <a:latin typeface="Avenir"/>
                <a:ea typeface="Avenir"/>
                <a:cs typeface="Avenir"/>
                <a:sym typeface="Avenir"/>
              </a:defRPr>
            </a:lvl5pPr>
            <a:lvl6pPr marL="0" marR="0" lvl="5" indent="0" algn="r" rtl="0">
              <a:spcBef>
                <a:spcPts val="0"/>
              </a:spcBef>
              <a:buNone/>
              <a:defRPr sz="700" b="0" i="0" u="none" strike="noStrike" cap="none">
                <a:solidFill>
                  <a:schemeClr val="lt1"/>
                </a:solidFill>
                <a:latin typeface="Avenir"/>
                <a:ea typeface="Avenir"/>
                <a:cs typeface="Avenir"/>
                <a:sym typeface="Avenir"/>
              </a:defRPr>
            </a:lvl6pPr>
            <a:lvl7pPr marL="0" marR="0" lvl="6" indent="0" algn="r" rtl="0">
              <a:spcBef>
                <a:spcPts val="0"/>
              </a:spcBef>
              <a:buNone/>
              <a:defRPr sz="700" b="0" i="0" u="none" strike="noStrike" cap="none">
                <a:solidFill>
                  <a:schemeClr val="lt1"/>
                </a:solidFill>
                <a:latin typeface="Avenir"/>
                <a:ea typeface="Avenir"/>
                <a:cs typeface="Avenir"/>
                <a:sym typeface="Avenir"/>
              </a:defRPr>
            </a:lvl7pPr>
            <a:lvl8pPr marL="0" marR="0" lvl="7" indent="0" algn="r" rtl="0">
              <a:spcBef>
                <a:spcPts val="0"/>
              </a:spcBef>
              <a:buNone/>
              <a:defRPr sz="700" b="0" i="0" u="none" strike="noStrike" cap="none">
                <a:solidFill>
                  <a:schemeClr val="lt1"/>
                </a:solidFill>
                <a:latin typeface="Avenir"/>
                <a:ea typeface="Avenir"/>
                <a:cs typeface="Avenir"/>
                <a:sym typeface="Avenir"/>
              </a:defRPr>
            </a:lvl8pPr>
            <a:lvl9pPr marL="0" marR="0" lvl="8" indent="0" algn="r" rtl="0">
              <a:spcBef>
                <a:spcPts val="0"/>
              </a:spcBef>
              <a:buNone/>
              <a:defRPr sz="7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mailto:rkarthikeyan@smu.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25"/>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595959"/>
              </a:solidFill>
              <a:latin typeface="Avenir"/>
              <a:ea typeface="Avenir"/>
              <a:cs typeface="Avenir"/>
              <a:sym typeface="Avenir"/>
            </a:endParaRPr>
          </a:p>
        </p:txBody>
      </p:sp>
      <p:sp>
        <p:nvSpPr>
          <p:cNvPr id="132" name="Google Shape;132;p25"/>
          <p:cNvSpPr/>
          <p:nvPr/>
        </p:nvSpPr>
        <p:spPr>
          <a:xfrm>
            <a:off x="0" y="0"/>
            <a:ext cx="9141714" cy="5143500"/>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595959"/>
              </a:solidFill>
              <a:latin typeface="Avenir"/>
              <a:ea typeface="Avenir"/>
              <a:cs typeface="Avenir"/>
              <a:sym typeface="Avenir"/>
            </a:endParaRPr>
          </a:p>
        </p:txBody>
      </p:sp>
      <p:sp>
        <p:nvSpPr>
          <p:cNvPr id="133" name="Google Shape;133;p25"/>
          <p:cNvSpPr/>
          <p:nvPr/>
        </p:nvSpPr>
        <p:spPr>
          <a:xfrm>
            <a:off x="0" y="0"/>
            <a:ext cx="9134946" cy="5143500"/>
          </a:xfrm>
          <a:prstGeom prst="rect">
            <a:avLst/>
          </a:prstGeom>
          <a:blipFill rotWithShape="1">
            <a:blip r:embed="rId3">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pic>
        <p:nvPicPr>
          <p:cNvPr id="134" name="Google Shape;134;p25" descr="Bottles in a production line"/>
          <p:cNvPicPr preferRelativeResize="0"/>
          <p:nvPr/>
        </p:nvPicPr>
        <p:blipFill rotWithShape="1">
          <a:blip r:embed="rId4">
            <a:alphaModFix amt="70000"/>
          </a:blip>
          <a:srcRect t="15726" r="-1"/>
          <a:stretch/>
        </p:blipFill>
        <p:spPr>
          <a:xfrm>
            <a:off x="15" y="8"/>
            <a:ext cx="9141699" cy="5142461"/>
          </a:xfrm>
          <a:prstGeom prst="rect">
            <a:avLst/>
          </a:prstGeom>
          <a:noFill/>
          <a:ln>
            <a:noFill/>
          </a:ln>
        </p:spPr>
      </p:pic>
      <p:sp>
        <p:nvSpPr>
          <p:cNvPr id="135" name="Google Shape;135;p25"/>
          <p:cNvSpPr txBox="1">
            <a:spLocks noGrp="1"/>
          </p:cNvSpPr>
          <p:nvPr>
            <p:ph type="ctrTitle"/>
          </p:nvPr>
        </p:nvSpPr>
        <p:spPr>
          <a:xfrm>
            <a:off x="296065" y="340896"/>
            <a:ext cx="5614412" cy="1185275"/>
          </a:xfrm>
          <a:prstGeom prst="rect">
            <a:avLst/>
          </a:prstGeom>
          <a:solidFill>
            <a:srgbClr val="5A4132"/>
          </a:solidFill>
          <a:ln>
            <a:noFill/>
          </a:ln>
        </p:spPr>
        <p:txBody>
          <a:bodyPr spcFirstLastPara="1" wrap="square" lIns="68575" tIns="34275" rIns="68575" bIns="34275" anchor="b" anchorCtr="0">
            <a:normAutofit fontScale="90000"/>
          </a:bodyPr>
          <a:lstStyle/>
          <a:p>
            <a:pPr marL="0" lvl="0" indent="0" algn="ctr" rtl="0">
              <a:lnSpc>
                <a:spcPct val="100000"/>
              </a:lnSpc>
              <a:spcBef>
                <a:spcPts val="0"/>
              </a:spcBef>
              <a:spcAft>
                <a:spcPts val="0"/>
              </a:spcAft>
              <a:buClr>
                <a:srgbClr val="FFFFFF"/>
              </a:buClr>
              <a:buSzPct val="100000"/>
              <a:buFont typeface="Avenir"/>
              <a:buNone/>
            </a:pPr>
            <a:r>
              <a:rPr lang="en" sz="3900">
                <a:solidFill>
                  <a:srgbClr val="FFFFFF"/>
                </a:solidFill>
              </a:rPr>
              <a:t>Beers and Breweries: Analysis for Budweiser</a:t>
            </a:r>
            <a:endParaRPr/>
          </a:p>
        </p:txBody>
      </p:sp>
      <p:sp>
        <p:nvSpPr>
          <p:cNvPr id="136" name="Google Shape;136;p25"/>
          <p:cNvSpPr txBox="1">
            <a:spLocks noGrp="1"/>
          </p:cNvSpPr>
          <p:nvPr>
            <p:ph type="subTitle" idx="1"/>
          </p:nvPr>
        </p:nvSpPr>
        <p:spPr>
          <a:xfrm>
            <a:off x="5036344" y="4468802"/>
            <a:ext cx="3803042" cy="333803"/>
          </a:xfrm>
          <a:prstGeom prst="rect">
            <a:avLst/>
          </a:prstGeom>
          <a:solidFill>
            <a:srgbClr val="5A4132"/>
          </a:solidFill>
          <a:ln>
            <a:noFill/>
          </a:ln>
        </p:spPr>
        <p:txBody>
          <a:bodyPr spcFirstLastPara="1" wrap="square" lIns="68575" tIns="34275" rIns="68575" bIns="34275" anchor="t" anchorCtr="0">
            <a:normAutofit lnSpcReduction="10000"/>
          </a:bodyPr>
          <a:lstStyle/>
          <a:p>
            <a:pPr marL="0" lvl="0" indent="0" algn="ctr" rtl="0">
              <a:lnSpc>
                <a:spcPct val="110000"/>
              </a:lnSpc>
              <a:spcBef>
                <a:spcPts val="0"/>
              </a:spcBef>
              <a:spcAft>
                <a:spcPts val="0"/>
              </a:spcAft>
              <a:buSzPts val="1700"/>
              <a:buNone/>
            </a:pPr>
            <a:r>
              <a:rPr lang="en" sz="1700">
                <a:solidFill>
                  <a:srgbClr val="FFFFFF"/>
                </a:solidFill>
              </a:rPr>
              <a:t>Joel Laskow and Renu Karthikeyan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628650" y="274320"/>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100000"/>
              </a:lnSpc>
              <a:spcBef>
                <a:spcPts val="0"/>
              </a:spcBef>
              <a:spcAft>
                <a:spcPts val="0"/>
              </a:spcAft>
              <a:buClr>
                <a:schemeClr val="lt1"/>
              </a:buClr>
              <a:buSzPct val="100000"/>
              <a:buFont typeface="Avenir"/>
              <a:buNone/>
            </a:pPr>
            <a:r>
              <a:rPr lang="en"/>
              <a:t>Caveats:</a:t>
            </a:r>
            <a:endParaRPr/>
          </a:p>
          <a:p>
            <a:pPr marL="0" lvl="0" indent="0" algn="ctr" rtl="0">
              <a:lnSpc>
                <a:spcPct val="100000"/>
              </a:lnSpc>
              <a:spcBef>
                <a:spcPts val="0"/>
              </a:spcBef>
              <a:spcAft>
                <a:spcPts val="0"/>
              </a:spcAft>
              <a:buClr>
                <a:schemeClr val="lt1"/>
              </a:buClr>
              <a:buSzPct val="100000"/>
              <a:buFont typeface="Avenir"/>
              <a:buNone/>
            </a:pPr>
            <a:r>
              <a:rPr lang="en"/>
              <a:t>Missing Values in our Data</a:t>
            </a:r>
            <a:endParaRPr/>
          </a:p>
        </p:txBody>
      </p:sp>
      <p:pic>
        <p:nvPicPr>
          <p:cNvPr id="226" name="Google Shape;226;p34" descr="A bar chart with numbers and text&#10;&#10;Description automatically generated"/>
          <p:cNvPicPr preferRelativeResize="0"/>
          <p:nvPr/>
        </p:nvPicPr>
        <p:blipFill rotWithShape="1">
          <a:blip r:embed="rId3">
            <a:alphaModFix/>
          </a:blip>
          <a:srcRect/>
          <a:stretch/>
        </p:blipFill>
        <p:spPr>
          <a:xfrm>
            <a:off x="628650" y="1530788"/>
            <a:ext cx="4710112" cy="2733802"/>
          </a:xfrm>
          <a:prstGeom prst="rect">
            <a:avLst/>
          </a:prstGeom>
          <a:noFill/>
          <a:ln>
            <a:noFill/>
          </a:ln>
        </p:spPr>
      </p:pic>
      <p:sp>
        <p:nvSpPr>
          <p:cNvPr id="227" name="Google Shape;227;p34"/>
          <p:cNvSpPr txBox="1">
            <a:spLocks noGrp="1"/>
          </p:cNvSpPr>
          <p:nvPr>
            <p:ph type="body" idx="1"/>
          </p:nvPr>
        </p:nvSpPr>
        <p:spPr>
          <a:xfrm>
            <a:off x="5651500" y="1614491"/>
            <a:ext cx="3168600" cy="812100"/>
          </a:xfrm>
          <a:prstGeom prst="rect">
            <a:avLst/>
          </a:prstGeom>
          <a:noFill/>
          <a:ln>
            <a:noFill/>
          </a:ln>
        </p:spPr>
        <p:txBody>
          <a:bodyPr spcFirstLastPara="1" wrap="square" lIns="68575" tIns="34275" rIns="68575" bIns="34275" anchor="t" anchorCtr="0">
            <a:normAutofit/>
          </a:bodyPr>
          <a:lstStyle/>
          <a:p>
            <a:pPr marL="177800" lvl="0" indent="-196850" algn="l" rtl="0">
              <a:lnSpc>
                <a:spcPct val="110000"/>
              </a:lnSpc>
              <a:spcBef>
                <a:spcPts val="0"/>
              </a:spcBef>
              <a:spcAft>
                <a:spcPts val="0"/>
              </a:spcAft>
              <a:buSzPts val="2100"/>
              <a:buChar char="•"/>
            </a:pPr>
            <a:r>
              <a:rPr lang="en"/>
              <a:t>3% of ABV values are missing</a:t>
            </a:r>
            <a:endParaRPr/>
          </a:p>
        </p:txBody>
      </p:sp>
      <p:cxnSp>
        <p:nvCxnSpPr>
          <p:cNvPr id="228" name="Google Shape;228;p34"/>
          <p:cNvCxnSpPr>
            <a:stCxn id="227" idx="1"/>
          </p:cNvCxnSpPr>
          <p:nvPr/>
        </p:nvCxnSpPr>
        <p:spPr>
          <a:xfrm flipH="1">
            <a:off x="2716600" y="2020541"/>
            <a:ext cx="2934900" cy="14100"/>
          </a:xfrm>
          <a:prstGeom prst="straightConnector1">
            <a:avLst/>
          </a:prstGeom>
          <a:noFill/>
          <a:ln w="38100" cap="flat" cmpd="sng">
            <a:solidFill>
              <a:srgbClr val="FF0000"/>
            </a:solidFill>
            <a:prstDash val="solid"/>
            <a:round/>
            <a:headEnd type="none" w="med" len="med"/>
            <a:tailEnd type="triangle" w="med" len="med"/>
          </a:ln>
        </p:spPr>
      </p:cxnSp>
      <p:cxnSp>
        <p:nvCxnSpPr>
          <p:cNvPr id="229" name="Google Shape;229;p34"/>
          <p:cNvCxnSpPr/>
          <p:nvPr/>
        </p:nvCxnSpPr>
        <p:spPr>
          <a:xfrm flipH="1">
            <a:off x="3249950" y="2855725"/>
            <a:ext cx="2329200" cy="17100"/>
          </a:xfrm>
          <a:prstGeom prst="straightConnector1">
            <a:avLst/>
          </a:prstGeom>
          <a:noFill/>
          <a:ln w="38100" cap="flat" cmpd="sng">
            <a:solidFill>
              <a:srgbClr val="FF0000"/>
            </a:solidFill>
            <a:prstDash val="solid"/>
            <a:round/>
            <a:headEnd type="none" w="med" len="med"/>
            <a:tailEnd type="triangle" w="med" len="med"/>
          </a:ln>
        </p:spPr>
      </p:cxnSp>
      <p:sp>
        <p:nvSpPr>
          <p:cNvPr id="230" name="Google Shape;230;p34"/>
          <p:cNvSpPr txBox="1">
            <a:spLocks noGrp="1"/>
          </p:cNvSpPr>
          <p:nvPr>
            <p:ph type="body" idx="1"/>
          </p:nvPr>
        </p:nvSpPr>
        <p:spPr>
          <a:xfrm>
            <a:off x="5651500" y="2528891"/>
            <a:ext cx="3168600" cy="812100"/>
          </a:xfrm>
          <a:prstGeom prst="rect">
            <a:avLst/>
          </a:prstGeom>
          <a:noFill/>
          <a:ln>
            <a:noFill/>
          </a:ln>
        </p:spPr>
        <p:txBody>
          <a:bodyPr spcFirstLastPara="1" wrap="square" lIns="68575" tIns="34275" rIns="68575" bIns="34275" anchor="t" anchorCtr="0">
            <a:normAutofit/>
          </a:bodyPr>
          <a:lstStyle/>
          <a:p>
            <a:pPr marL="177800" lvl="0" indent="-196850" algn="l" rtl="0">
              <a:lnSpc>
                <a:spcPct val="110000"/>
              </a:lnSpc>
              <a:spcBef>
                <a:spcPts val="0"/>
              </a:spcBef>
              <a:spcAft>
                <a:spcPts val="0"/>
              </a:spcAft>
              <a:buSzPts val="2100"/>
              <a:buChar char="•"/>
            </a:pPr>
            <a:r>
              <a:rPr lang="en"/>
              <a:t>42% of IBU values are missing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28"/>
                                        </p:tgtEl>
                                      </p:cBhvr>
                                    </p:animEffect>
                                    <p:set>
                                      <p:cBhvr>
                                        <p:cTn id="7" dur="1" fill="hold">
                                          <p:stCondLst>
                                            <p:cond delay="1000"/>
                                          </p:stCondLst>
                                        </p:cTn>
                                        <p:tgtEl>
                                          <p:spTgt spid="2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gtEl>
                                        <p:attrNameLst>
                                          <p:attrName>style.visibility</p:attrName>
                                        </p:attrNameLst>
                                      </p:cBhvr>
                                      <p:to>
                                        <p:strVal val="visible"/>
                                      </p:to>
                                    </p:set>
                                    <p:animEffect transition="in" filter="fade">
                                      <p:cBhvr>
                                        <p:cTn id="12" dur="1000"/>
                                        <p:tgtEl>
                                          <p:spTgt spid="2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628650" y="274320"/>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100000"/>
              </a:lnSpc>
              <a:spcBef>
                <a:spcPts val="0"/>
              </a:spcBef>
              <a:spcAft>
                <a:spcPts val="0"/>
              </a:spcAft>
              <a:buClr>
                <a:schemeClr val="lt1"/>
              </a:buClr>
              <a:buSzPct val="100000"/>
              <a:buFont typeface="Avenir"/>
              <a:buNone/>
            </a:pPr>
            <a:r>
              <a:rPr lang="en"/>
              <a:t>Caveats:</a:t>
            </a:r>
            <a:endParaRPr/>
          </a:p>
          <a:p>
            <a:pPr marL="0" lvl="0" indent="0" algn="ctr" rtl="0">
              <a:lnSpc>
                <a:spcPct val="100000"/>
              </a:lnSpc>
              <a:spcBef>
                <a:spcPts val="0"/>
              </a:spcBef>
              <a:spcAft>
                <a:spcPts val="0"/>
              </a:spcAft>
              <a:buClr>
                <a:schemeClr val="lt1"/>
              </a:buClr>
              <a:buSzPct val="100000"/>
              <a:buFont typeface="Avenir"/>
              <a:buNone/>
            </a:pPr>
            <a:r>
              <a:rPr lang="en"/>
              <a:t>Missing Values in our Data</a:t>
            </a:r>
            <a:endParaRPr/>
          </a:p>
        </p:txBody>
      </p:sp>
      <p:pic>
        <p:nvPicPr>
          <p:cNvPr id="237" name="Google Shape;237;p35" descr="A bar chart with numbers and text&#10;&#10;Description automatically generated"/>
          <p:cNvPicPr preferRelativeResize="0"/>
          <p:nvPr/>
        </p:nvPicPr>
        <p:blipFill rotWithShape="1">
          <a:blip r:embed="rId3">
            <a:alphaModFix/>
          </a:blip>
          <a:srcRect/>
          <a:stretch/>
        </p:blipFill>
        <p:spPr>
          <a:xfrm>
            <a:off x="628650" y="1530788"/>
            <a:ext cx="4710112" cy="2733802"/>
          </a:xfrm>
          <a:prstGeom prst="rect">
            <a:avLst/>
          </a:prstGeom>
          <a:noFill/>
          <a:ln>
            <a:noFill/>
          </a:ln>
        </p:spPr>
      </p:pic>
      <p:sp>
        <p:nvSpPr>
          <p:cNvPr id="238" name="Google Shape;238;p35"/>
          <p:cNvSpPr txBox="1">
            <a:spLocks noGrp="1"/>
          </p:cNvSpPr>
          <p:nvPr>
            <p:ph type="body" idx="1"/>
          </p:nvPr>
        </p:nvSpPr>
        <p:spPr>
          <a:xfrm>
            <a:off x="5651500" y="1614491"/>
            <a:ext cx="3168600" cy="812100"/>
          </a:xfrm>
          <a:prstGeom prst="rect">
            <a:avLst/>
          </a:prstGeom>
          <a:noFill/>
          <a:ln>
            <a:noFill/>
          </a:ln>
        </p:spPr>
        <p:txBody>
          <a:bodyPr spcFirstLastPara="1" wrap="square" lIns="68575" tIns="34275" rIns="68575" bIns="34275" anchor="t" anchorCtr="0">
            <a:normAutofit/>
          </a:bodyPr>
          <a:lstStyle/>
          <a:p>
            <a:pPr marL="177800" lvl="0" indent="-196850" algn="l" rtl="0">
              <a:lnSpc>
                <a:spcPct val="110000"/>
              </a:lnSpc>
              <a:spcBef>
                <a:spcPts val="0"/>
              </a:spcBef>
              <a:spcAft>
                <a:spcPts val="0"/>
              </a:spcAft>
              <a:buSzPts val="2100"/>
              <a:buChar char="•"/>
            </a:pPr>
            <a:r>
              <a:rPr lang="en"/>
              <a:t>3% of ABV values are missing</a:t>
            </a:r>
            <a:endParaRPr/>
          </a:p>
        </p:txBody>
      </p:sp>
      <p:sp>
        <p:nvSpPr>
          <p:cNvPr id="239" name="Google Shape;239;p35"/>
          <p:cNvSpPr txBox="1">
            <a:spLocks noGrp="1"/>
          </p:cNvSpPr>
          <p:nvPr>
            <p:ph type="body" idx="1"/>
          </p:nvPr>
        </p:nvSpPr>
        <p:spPr>
          <a:xfrm>
            <a:off x="5651500" y="2528891"/>
            <a:ext cx="3168600" cy="812100"/>
          </a:xfrm>
          <a:prstGeom prst="rect">
            <a:avLst/>
          </a:prstGeom>
          <a:noFill/>
          <a:ln>
            <a:noFill/>
          </a:ln>
        </p:spPr>
        <p:txBody>
          <a:bodyPr spcFirstLastPara="1" wrap="square" lIns="68575" tIns="34275" rIns="68575" bIns="34275" anchor="t" anchorCtr="0">
            <a:normAutofit/>
          </a:bodyPr>
          <a:lstStyle/>
          <a:p>
            <a:pPr marL="177800" lvl="0" indent="-196850" algn="l" rtl="0">
              <a:lnSpc>
                <a:spcPct val="110000"/>
              </a:lnSpc>
              <a:spcBef>
                <a:spcPts val="0"/>
              </a:spcBef>
              <a:spcAft>
                <a:spcPts val="0"/>
              </a:spcAft>
              <a:buSzPts val="2100"/>
              <a:buChar char="•"/>
            </a:pPr>
            <a:r>
              <a:rPr lang="en"/>
              <a:t>42% of IBU values are missing</a:t>
            </a:r>
            <a:endParaRPr/>
          </a:p>
        </p:txBody>
      </p:sp>
      <p:sp>
        <p:nvSpPr>
          <p:cNvPr id="240" name="Google Shape;240;p35"/>
          <p:cNvSpPr txBox="1">
            <a:spLocks noGrp="1"/>
          </p:cNvSpPr>
          <p:nvPr>
            <p:ph type="body" idx="1"/>
          </p:nvPr>
        </p:nvSpPr>
        <p:spPr>
          <a:xfrm>
            <a:off x="5651500" y="3519491"/>
            <a:ext cx="3168600" cy="812100"/>
          </a:xfrm>
          <a:prstGeom prst="rect">
            <a:avLst/>
          </a:prstGeom>
          <a:noFill/>
          <a:ln>
            <a:noFill/>
          </a:ln>
        </p:spPr>
        <p:txBody>
          <a:bodyPr spcFirstLastPara="1" wrap="square" lIns="68575" tIns="34275" rIns="68575" bIns="34275" anchor="t" anchorCtr="0">
            <a:noAutofit/>
          </a:bodyPr>
          <a:lstStyle/>
          <a:p>
            <a:pPr marL="177800" lvl="0" indent="-196850" algn="l" rtl="0">
              <a:lnSpc>
                <a:spcPct val="90000"/>
              </a:lnSpc>
              <a:spcBef>
                <a:spcPts val="0"/>
              </a:spcBef>
              <a:spcAft>
                <a:spcPts val="0"/>
              </a:spcAft>
              <a:buSzPts val="2100"/>
              <a:buChar char="•"/>
            </a:pPr>
            <a:r>
              <a:rPr lang="en" dirty="0"/>
              <a:t>Missing values were imputed with the column means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628650" y="87745"/>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Median Alcohol Content by State</a:t>
            </a:r>
            <a:endParaRPr/>
          </a:p>
        </p:txBody>
      </p:sp>
      <p:pic>
        <p:nvPicPr>
          <p:cNvPr id="247" name="Google Shape;247;p36" descr="A graph of different colored bars&#10;&#10;Description automatically generated"/>
          <p:cNvPicPr preferRelativeResize="0">
            <a:picLocks noGrp="1"/>
          </p:cNvPicPr>
          <p:nvPr>
            <p:ph type="body" idx="1"/>
          </p:nvPr>
        </p:nvPicPr>
        <p:blipFill rotWithShape="1">
          <a:blip r:embed="rId3">
            <a:alphaModFix/>
          </a:blip>
          <a:srcRect r="15917"/>
          <a:stretch/>
        </p:blipFill>
        <p:spPr>
          <a:xfrm>
            <a:off x="545857" y="1268492"/>
            <a:ext cx="6238287" cy="31468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628650" y="87745"/>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Median Alcohol Content by State</a:t>
            </a:r>
            <a:endParaRPr/>
          </a:p>
        </p:txBody>
      </p:sp>
      <p:pic>
        <p:nvPicPr>
          <p:cNvPr id="254" name="Google Shape;254;p37" descr="A graph of different colored bars&#10;&#10;Description automatically generated"/>
          <p:cNvPicPr preferRelativeResize="0">
            <a:picLocks noGrp="1"/>
          </p:cNvPicPr>
          <p:nvPr>
            <p:ph type="body" idx="1"/>
          </p:nvPr>
        </p:nvPicPr>
        <p:blipFill rotWithShape="1">
          <a:blip r:embed="rId3">
            <a:alphaModFix/>
          </a:blip>
          <a:srcRect r="15916"/>
          <a:stretch/>
        </p:blipFill>
        <p:spPr>
          <a:xfrm>
            <a:off x="545857" y="1268492"/>
            <a:ext cx="6238200" cy="3146700"/>
          </a:xfrm>
          <a:prstGeom prst="rect">
            <a:avLst/>
          </a:prstGeom>
          <a:noFill/>
          <a:ln>
            <a:noFill/>
          </a:ln>
        </p:spPr>
      </p:pic>
      <p:sp>
        <p:nvSpPr>
          <p:cNvPr id="255" name="Google Shape;255;p37"/>
          <p:cNvSpPr txBox="1"/>
          <p:nvPr/>
        </p:nvSpPr>
        <p:spPr>
          <a:xfrm>
            <a:off x="7113800" y="1348475"/>
            <a:ext cx="2240400" cy="1577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lt1"/>
                </a:solidFill>
                <a:latin typeface="Avenir"/>
                <a:ea typeface="Avenir"/>
                <a:cs typeface="Avenir"/>
                <a:sym typeface="Avenir"/>
              </a:rPr>
              <a:t>States with </a:t>
            </a:r>
            <a:r>
              <a:rPr lang="en">
                <a:solidFill>
                  <a:schemeClr val="lt1"/>
                </a:solidFill>
                <a:latin typeface="Avenir"/>
                <a:ea typeface="Avenir"/>
                <a:cs typeface="Avenir"/>
                <a:sym typeface="Avenir"/>
              </a:rPr>
              <a:t>h</a:t>
            </a:r>
            <a:r>
              <a:rPr lang="en" sz="1400">
                <a:solidFill>
                  <a:schemeClr val="lt1"/>
                </a:solidFill>
                <a:latin typeface="Avenir"/>
                <a:ea typeface="Avenir"/>
                <a:cs typeface="Avenir"/>
                <a:sym typeface="Avenir"/>
              </a:rPr>
              <a:t>ighest </a:t>
            </a:r>
            <a:r>
              <a:rPr lang="en">
                <a:solidFill>
                  <a:schemeClr val="lt1"/>
                </a:solidFill>
                <a:latin typeface="Avenir"/>
                <a:ea typeface="Avenir"/>
                <a:cs typeface="Avenir"/>
                <a:sym typeface="Avenir"/>
              </a:rPr>
              <a:t>a</a:t>
            </a:r>
            <a:r>
              <a:rPr lang="en" sz="1400">
                <a:solidFill>
                  <a:schemeClr val="lt1"/>
                </a:solidFill>
                <a:latin typeface="Avenir"/>
                <a:ea typeface="Avenir"/>
                <a:cs typeface="Avenir"/>
                <a:sym typeface="Avenir"/>
              </a:rPr>
              <a:t>lcohol </a:t>
            </a:r>
            <a:r>
              <a:rPr lang="en">
                <a:solidFill>
                  <a:schemeClr val="lt1"/>
                </a:solidFill>
                <a:latin typeface="Avenir"/>
                <a:ea typeface="Avenir"/>
                <a:cs typeface="Avenir"/>
                <a:sym typeface="Avenir"/>
              </a:rPr>
              <a:t>c</a:t>
            </a:r>
            <a:r>
              <a:rPr lang="en" sz="1400">
                <a:solidFill>
                  <a:schemeClr val="lt1"/>
                </a:solidFill>
                <a:latin typeface="Avenir"/>
                <a:ea typeface="Avenir"/>
                <a:cs typeface="Avenir"/>
                <a:sym typeface="Avenir"/>
              </a:rPr>
              <a:t>ontent:</a:t>
            </a:r>
            <a:endParaRPr sz="1100"/>
          </a:p>
          <a:p>
            <a:pPr marL="254000" marR="0" lvl="0" indent="-254000" algn="l" rtl="0">
              <a:spcBef>
                <a:spcPts val="0"/>
              </a:spcBef>
              <a:spcAft>
                <a:spcPts val="0"/>
              </a:spcAft>
              <a:buClr>
                <a:schemeClr val="lt1"/>
              </a:buClr>
              <a:buSzPts val="1400"/>
              <a:buFont typeface="Avenir"/>
              <a:buAutoNum type="arabicPeriod"/>
            </a:pPr>
            <a:r>
              <a:rPr lang="en" sz="1400">
                <a:solidFill>
                  <a:schemeClr val="lt1"/>
                </a:solidFill>
                <a:latin typeface="Avenir"/>
                <a:ea typeface="Avenir"/>
                <a:cs typeface="Avenir"/>
                <a:sym typeface="Avenir"/>
              </a:rPr>
              <a:t>DC</a:t>
            </a:r>
            <a:endParaRPr sz="1100"/>
          </a:p>
          <a:p>
            <a:pPr marL="254000" marR="0" lvl="0" indent="-254000" algn="l" rtl="0">
              <a:spcBef>
                <a:spcPts val="0"/>
              </a:spcBef>
              <a:spcAft>
                <a:spcPts val="0"/>
              </a:spcAft>
              <a:buClr>
                <a:schemeClr val="lt1"/>
              </a:buClr>
              <a:buSzPts val="1400"/>
              <a:buFont typeface="Avenir"/>
              <a:buAutoNum type="arabicPeriod"/>
            </a:pPr>
            <a:r>
              <a:rPr lang="en" sz="1400">
                <a:solidFill>
                  <a:schemeClr val="lt1"/>
                </a:solidFill>
                <a:latin typeface="Avenir"/>
                <a:ea typeface="Avenir"/>
                <a:cs typeface="Avenir"/>
                <a:sym typeface="Avenir"/>
              </a:rPr>
              <a:t>KY</a:t>
            </a:r>
            <a:endParaRPr sz="1100"/>
          </a:p>
          <a:p>
            <a:pPr marL="254000" marR="0" lvl="0" indent="-254000" algn="l" rtl="0">
              <a:spcBef>
                <a:spcPts val="0"/>
              </a:spcBef>
              <a:spcAft>
                <a:spcPts val="0"/>
              </a:spcAft>
              <a:buClr>
                <a:schemeClr val="lt1"/>
              </a:buClr>
              <a:buSzPts val="1400"/>
              <a:buFont typeface="Avenir"/>
              <a:buAutoNum type="arabicPeriod"/>
            </a:pPr>
            <a:r>
              <a:rPr lang="en" sz="1400">
                <a:solidFill>
                  <a:schemeClr val="lt1"/>
                </a:solidFill>
                <a:latin typeface="Avenir"/>
                <a:ea typeface="Avenir"/>
                <a:cs typeface="Avenir"/>
                <a:sym typeface="Avenir"/>
              </a:rPr>
              <a:t>MI</a:t>
            </a:r>
            <a:endParaRPr sz="1100"/>
          </a:p>
          <a:p>
            <a:pPr marL="254000" marR="0" lvl="0" indent="-254000" algn="l" rtl="0">
              <a:spcBef>
                <a:spcPts val="0"/>
              </a:spcBef>
              <a:spcAft>
                <a:spcPts val="0"/>
              </a:spcAft>
              <a:buClr>
                <a:schemeClr val="lt1"/>
              </a:buClr>
              <a:buSzPts val="1400"/>
              <a:buFont typeface="Avenir"/>
              <a:buAutoNum type="arabicPeriod"/>
            </a:pPr>
            <a:r>
              <a:rPr lang="en" sz="1400">
                <a:solidFill>
                  <a:schemeClr val="lt1"/>
                </a:solidFill>
                <a:latin typeface="Avenir"/>
                <a:ea typeface="Avenir"/>
                <a:cs typeface="Avenir"/>
                <a:sym typeface="Avenir"/>
              </a:rPr>
              <a:t>NM</a:t>
            </a:r>
            <a:endParaRPr sz="1100"/>
          </a:p>
          <a:p>
            <a:pPr marL="254000" marR="0" lvl="0" indent="-254000" algn="l" rtl="0">
              <a:spcBef>
                <a:spcPts val="0"/>
              </a:spcBef>
              <a:spcAft>
                <a:spcPts val="0"/>
              </a:spcAft>
              <a:buClr>
                <a:schemeClr val="lt1"/>
              </a:buClr>
              <a:buSzPts val="1400"/>
              <a:buFont typeface="Avenir"/>
              <a:buAutoNum type="arabicPeriod"/>
            </a:pPr>
            <a:r>
              <a:rPr lang="en" sz="1400">
                <a:solidFill>
                  <a:schemeClr val="lt1"/>
                </a:solidFill>
                <a:latin typeface="Avenir"/>
                <a:ea typeface="Avenir"/>
                <a:cs typeface="Avenir"/>
                <a:sym typeface="Avenir"/>
              </a:rPr>
              <a:t>WV</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8" descr="A graph of different colored bars&#10;&#10;Description automatically generated"/>
          <p:cNvPicPr preferRelativeResize="0"/>
          <p:nvPr/>
        </p:nvPicPr>
        <p:blipFill rotWithShape="1">
          <a:blip r:embed="rId3">
            <a:alphaModFix/>
          </a:blip>
          <a:srcRect/>
          <a:stretch/>
        </p:blipFill>
        <p:spPr>
          <a:xfrm>
            <a:off x="67274" y="838949"/>
            <a:ext cx="6888900" cy="3852924"/>
          </a:xfrm>
          <a:prstGeom prst="rect">
            <a:avLst/>
          </a:prstGeom>
          <a:noFill/>
          <a:ln>
            <a:noFill/>
          </a:ln>
        </p:spPr>
      </p:pic>
      <p:sp>
        <p:nvSpPr>
          <p:cNvPr id="262" name="Google Shape;262;p38"/>
          <p:cNvSpPr txBox="1">
            <a:spLocks noGrp="1"/>
          </p:cNvSpPr>
          <p:nvPr>
            <p:ph type="title"/>
          </p:nvPr>
        </p:nvSpPr>
        <p:spPr>
          <a:xfrm>
            <a:off x="882196" y="-21771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lt1"/>
              </a:buClr>
              <a:buSzPts val="3300"/>
              <a:buFont typeface="Avenir"/>
              <a:buNone/>
            </a:pPr>
            <a:r>
              <a:rPr lang="en"/>
              <a:t>Median Bitterness by State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descr="A graph of different colored bars&#10;&#10;Description automatically generated"/>
          <p:cNvPicPr preferRelativeResize="0"/>
          <p:nvPr/>
        </p:nvPicPr>
        <p:blipFill rotWithShape="1">
          <a:blip r:embed="rId3">
            <a:alphaModFix/>
          </a:blip>
          <a:srcRect/>
          <a:stretch/>
        </p:blipFill>
        <p:spPr>
          <a:xfrm>
            <a:off x="67274" y="838949"/>
            <a:ext cx="6888900" cy="3852924"/>
          </a:xfrm>
          <a:prstGeom prst="rect">
            <a:avLst/>
          </a:prstGeom>
          <a:noFill/>
          <a:ln>
            <a:noFill/>
          </a:ln>
        </p:spPr>
      </p:pic>
      <p:sp>
        <p:nvSpPr>
          <p:cNvPr id="269" name="Google Shape;269;p39"/>
          <p:cNvSpPr txBox="1">
            <a:spLocks noGrp="1"/>
          </p:cNvSpPr>
          <p:nvPr>
            <p:ph type="title"/>
          </p:nvPr>
        </p:nvSpPr>
        <p:spPr>
          <a:xfrm>
            <a:off x="882196" y="-21771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lt1"/>
              </a:buClr>
              <a:buSzPts val="3300"/>
              <a:buFont typeface="Avenir"/>
              <a:buNone/>
            </a:pPr>
            <a:r>
              <a:rPr lang="en"/>
              <a:t>Median Bitterness by State</a:t>
            </a:r>
            <a:endParaRPr/>
          </a:p>
        </p:txBody>
      </p:sp>
      <p:sp>
        <p:nvSpPr>
          <p:cNvPr id="270" name="Google Shape;270;p39"/>
          <p:cNvSpPr txBox="1"/>
          <p:nvPr/>
        </p:nvSpPr>
        <p:spPr>
          <a:xfrm>
            <a:off x="7292275" y="2717450"/>
            <a:ext cx="1736400" cy="715800"/>
          </a:xfrm>
          <a:prstGeom prst="rect">
            <a:avLst/>
          </a:prstGeom>
          <a:solidFill>
            <a:schemeClr val="lt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rPr>
              <a:t>State </a:t>
            </a:r>
            <a:r>
              <a:rPr lang="en" b="1">
                <a:solidFill>
                  <a:schemeClr val="dk1"/>
                </a:solidFill>
              </a:rPr>
              <a:t>w</a:t>
            </a:r>
            <a:r>
              <a:rPr lang="en" sz="1400" b="1">
                <a:solidFill>
                  <a:schemeClr val="dk1"/>
                </a:solidFill>
              </a:rPr>
              <a:t>ith </a:t>
            </a:r>
            <a:r>
              <a:rPr lang="en" b="1">
                <a:solidFill>
                  <a:schemeClr val="dk1"/>
                </a:solidFill>
              </a:rPr>
              <a:t>h</a:t>
            </a:r>
            <a:r>
              <a:rPr lang="en" sz="1400" b="1">
                <a:solidFill>
                  <a:schemeClr val="dk1"/>
                </a:solidFill>
              </a:rPr>
              <a:t>ighest </a:t>
            </a:r>
            <a:r>
              <a:rPr lang="en" b="1">
                <a:solidFill>
                  <a:schemeClr val="dk1"/>
                </a:solidFill>
              </a:rPr>
              <a:t>m</a:t>
            </a:r>
            <a:r>
              <a:rPr lang="en" sz="1400" b="1">
                <a:solidFill>
                  <a:schemeClr val="dk1"/>
                </a:solidFill>
              </a:rPr>
              <a:t>edian IBU:</a:t>
            </a:r>
            <a:endParaRPr sz="1100"/>
          </a:p>
          <a:p>
            <a:pPr marL="0" marR="0" lvl="0" indent="0" algn="l" rtl="0">
              <a:spcBef>
                <a:spcPts val="0"/>
              </a:spcBef>
              <a:spcAft>
                <a:spcPts val="0"/>
              </a:spcAft>
              <a:buNone/>
            </a:pPr>
            <a:r>
              <a:rPr lang="en" sz="1400" b="1">
                <a:solidFill>
                  <a:schemeClr val="dk1"/>
                </a:solidFill>
              </a:rPr>
              <a:t>WV</a:t>
            </a:r>
            <a:endParaRPr sz="1100"/>
          </a:p>
        </p:txBody>
      </p:sp>
      <p:cxnSp>
        <p:nvCxnSpPr>
          <p:cNvPr id="271" name="Google Shape;271;p39"/>
          <p:cNvCxnSpPr/>
          <p:nvPr/>
        </p:nvCxnSpPr>
        <p:spPr>
          <a:xfrm rot="10800000">
            <a:off x="6765171" y="1475744"/>
            <a:ext cx="527100" cy="12417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628650" y="-3048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Alcohol Content Distribution</a:t>
            </a:r>
            <a:endParaRPr/>
          </a:p>
        </p:txBody>
      </p:sp>
      <p:sp>
        <p:nvSpPr>
          <p:cNvPr id="278" name="Google Shape;278;p40"/>
          <p:cNvSpPr txBox="1"/>
          <p:nvPr/>
        </p:nvSpPr>
        <p:spPr>
          <a:xfrm>
            <a:off x="5511773" y="2031443"/>
            <a:ext cx="30657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pic>
        <p:nvPicPr>
          <p:cNvPr id="279" name="Google Shape;279;p40"/>
          <p:cNvPicPr preferRelativeResize="0"/>
          <p:nvPr/>
        </p:nvPicPr>
        <p:blipFill>
          <a:blip r:embed="rId3">
            <a:alphaModFix/>
          </a:blip>
          <a:stretch>
            <a:fillRect/>
          </a:stretch>
        </p:blipFill>
        <p:spPr>
          <a:xfrm>
            <a:off x="406078" y="1108852"/>
            <a:ext cx="6370574" cy="3799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628650" y="-3048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Alcohol Content Distribution</a:t>
            </a:r>
            <a:endParaRPr/>
          </a:p>
        </p:txBody>
      </p:sp>
      <p:sp>
        <p:nvSpPr>
          <p:cNvPr id="286" name="Google Shape;286;p41"/>
          <p:cNvSpPr txBox="1"/>
          <p:nvPr/>
        </p:nvSpPr>
        <p:spPr>
          <a:xfrm>
            <a:off x="5511773" y="2031443"/>
            <a:ext cx="30657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p:txBody>
      </p:sp>
      <p:pic>
        <p:nvPicPr>
          <p:cNvPr id="287" name="Google Shape;287;p41"/>
          <p:cNvPicPr preferRelativeResize="0"/>
          <p:nvPr/>
        </p:nvPicPr>
        <p:blipFill>
          <a:blip r:embed="rId3">
            <a:alphaModFix/>
          </a:blip>
          <a:stretch>
            <a:fillRect/>
          </a:stretch>
        </p:blipFill>
        <p:spPr>
          <a:xfrm>
            <a:off x="406078" y="1108852"/>
            <a:ext cx="6370574" cy="3799049"/>
          </a:xfrm>
          <a:prstGeom prst="rect">
            <a:avLst/>
          </a:prstGeom>
          <a:noFill/>
          <a:ln>
            <a:noFill/>
          </a:ln>
        </p:spPr>
      </p:pic>
      <p:cxnSp>
        <p:nvCxnSpPr>
          <p:cNvPr id="288" name="Google Shape;288;p41"/>
          <p:cNvCxnSpPr/>
          <p:nvPr/>
        </p:nvCxnSpPr>
        <p:spPr>
          <a:xfrm rot="10800000">
            <a:off x="4564150" y="4281325"/>
            <a:ext cx="2976600" cy="22800"/>
          </a:xfrm>
          <a:prstGeom prst="straightConnector1">
            <a:avLst/>
          </a:prstGeom>
          <a:noFill/>
          <a:ln w="38100" cap="flat" cmpd="sng">
            <a:solidFill>
              <a:srgbClr val="00FF00"/>
            </a:solidFill>
            <a:prstDash val="solid"/>
            <a:round/>
            <a:headEnd type="none" w="med" len="med"/>
            <a:tailEnd type="triangle" w="med" len="med"/>
          </a:ln>
        </p:spPr>
      </p:cxnSp>
      <p:sp>
        <p:nvSpPr>
          <p:cNvPr id="289" name="Google Shape;289;p41"/>
          <p:cNvSpPr txBox="1"/>
          <p:nvPr/>
        </p:nvSpPr>
        <p:spPr>
          <a:xfrm>
            <a:off x="7540750" y="3984775"/>
            <a:ext cx="1539600" cy="994200"/>
          </a:xfrm>
          <a:prstGeom prst="rect">
            <a:avLst/>
          </a:prstGeom>
          <a:solidFill>
            <a:schemeClr val="lt2"/>
          </a:solidFill>
          <a:ln w="3810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tx1"/>
                </a:solidFill>
              </a:rPr>
              <a:t>Notice right-skewed distribution</a:t>
            </a:r>
            <a:endParaRPr sz="1700" b="1"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628650" y="-227405"/>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Relationship between ABV and IBU</a:t>
            </a:r>
            <a:endParaRPr/>
          </a:p>
        </p:txBody>
      </p:sp>
      <p:sp>
        <p:nvSpPr>
          <p:cNvPr id="296" name="Google Shape;296;p42"/>
          <p:cNvSpPr txBox="1"/>
          <p:nvPr/>
        </p:nvSpPr>
        <p:spPr>
          <a:xfrm>
            <a:off x="5633358" y="1396093"/>
            <a:ext cx="3012600" cy="1685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lt1"/>
                </a:solidFill>
                <a:latin typeface="Avenir"/>
                <a:ea typeface="Avenir"/>
                <a:cs typeface="Avenir"/>
                <a:sym typeface="Avenir"/>
              </a:rPr>
              <a:t>There seems to be a positive linear trend visible between alcohol content and bitterness</a:t>
            </a:r>
            <a:endParaRPr sz="1100" b="1"/>
          </a:p>
          <a:p>
            <a:pPr marL="0" marR="0" lvl="0" indent="0" algn="l" rtl="0">
              <a:spcBef>
                <a:spcPts val="0"/>
              </a:spcBef>
              <a:spcAft>
                <a:spcPts val="0"/>
              </a:spcAft>
              <a:buNone/>
            </a:pPr>
            <a:endParaRPr sz="2100" b="1">
              <a:solidFill>
                <a:schemeClr val="lt1"/>
              </a:solidFill>
              <a:latin typeface="Avenir"/>
              <a:ea typeface="Avenir"/>
              <a:cs typeface="Avenir"/>
              <a:sym typeface="Avenir"/>
            </a:endParaRPr>
          </a:p>
        </p:txBody>
      </p:sp>
      <p:pic>
        <p:nvPicPr>
          <p:cNvPr id="297" name="Google Shape;297;p42"/>
          <p:cNvPicPr preferRelativeResize="0"/>
          <p:nvPr/>
        </p:nvPicPr>
        <p:blipFill>
          <a:blip r:embed="rId3">
            <a:alphaModFix/>
          </a:blip>
          <a:stretch>
            <a:fillRect/>
          </a:stretch>
        </p:blipFill>
        <p:spPr>
          <a:xfrm>
            <a:off x="59150" y="808351"/>
            <a:ext cx="5087075" cy="394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43"/>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04" name="Google Shape;304;p43"/>
          <p:cNvSpPr/>
          <p:nvPr/>
        </p:nvSpPr>
        <p:spPr>
          <a:xfrm>
            <a:off x="2286" y="0"/>
            <a:ext cx="9141714" cy="5143500"/>
          </a:xfrm>
          <a:prstGeom prst="rect">
            <a:avLst/>
          </a:prstGeom>
          <a:solidFill>
            <a:schemeClr val="lt2">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05" name="Google Shape;305;p43"/>
          <p:cNvSpPr txBox="1">
            <a:spLocks noGrp="1"/>
          </p:cNvSpPr>
          <p:nvPr>
            <p:ph type="title"/>
          </p:nvPr>
        </p:nvSpPr>
        <p:spPr>
          <a:xfrm>
            <a:off x="628650" y="419859"/>
            <a:ext cx="4229100" cy="1442713"/>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2"/>
              </a:buClr>
              <a:buSzPts val="3300"/>
              <a:buFont typeface="Avenir"/>
              <a:buNone/>
            </a:pPr>
            <a:r>
              <a:rPr lang="en">
                <a:solidFill>
                  <a:schemeClr val="dk2"/>
                </a:solidFill>
              </a:rPr>
              <a:t>Predicting Ale Type Using KNN</a:t>
            </a:r>
            <a:endParaRPr/>
          </a:p>
        </p:txBody>
      </p:sp>
      <p:sp>
        <p:nvSpPr>
          <p:cNvPr id="306" name="Google Shape;306;p43"/>
          <p:cNvSpPr txBox="1">
            <a:spLocks noGrp="1"/>
          </p:cNvSpPr>
          <p:nvPr>
            <p:ph type="body" idx="1"/>
          </p:nvPr>
        </p:nvSpPr>
        <p:spPr>
          <a:xfrm>
            <a:off x="4942799" y="964145"/>
            <a:ext cx="4128257" cy="1442713"/>
          </a:xfrm>
          <a:prstGeom prst="rect">
            <a:avLst/>
          </a:prstGeom>
          <a:noFill/>
          <a:ln>
            <a:noFill/>
          </a:ln>
        </p:spPr>
        <p:txBody>
          <a:bodyPr spcFirstLastPara="1" wrap="square" lIns="68575" tIns="34275" rIns="68575" bIns="34275" anchor="t" anchorCtr="0">
            <a:normAutofit/>
          </a:bodyPr>
          <a:lstStyle/>
          <a:p>
            <a:pPr marL="177800" lvl="0" indent="-177800" algn="l" rtl="0">
              <a:lnSpc>
                <a:spcPct val="110000"/>
              </a:lnSpc>
              <a:spcBef>
                <a:spcPts val="0"/>
              </a:spcBef>
              <a:spcAft>
                <a:spcPts val="0"/>
              </a:spcAft>
              <a:buSzPts val="1400"/>
              <a:buFont typeface="Calibri"/>
              <a:buChar char="-"/>
            </a:pPr>
            <a:r>
              <a:rPr lang="en" sz="1400" b="1">
                <a:solidFill>
                  <a:schemeClr val="dk2"/>
                </a:solidFill>
              </a:rPr>
              <a:t>Clustering models were trained to predict if Ale's would be classified as Indian Pale Ales or not. </a:t>
            </a:r>
            <a:endParaRPr/>
          </a:p>
          <a:p>
            <a:pPr marL="520700" lvl="1" indent="-177800" algn="l" rtl="0">
              <a:lnSpc>
                <a:spcPct val="110000"/>
              </a:lnSpc>
              <a:spcBef>
                <a:spcPts val="400"/>
              </a:spcBef>
              <a:spcAft>
                <a:spcPts val="0"/>
              </a:spcAft>
              <a:buSzPts val="1400"/>
              <a:buFont typeface="Calibri"/>
              <a:buChar char="-"/>
            </a:pPr>
            <a:r>
              <a:rPr lang="en" sz="1400" b="1">
                <a:solidFill>
                  <a:schemeClr val="dk2"/>
                </a:solidFill>
              </a:rPr>
              <a:t>Deciding Factors: ABV, IBU</a:t>
            </a:r>
            <a:endParaRPr/>
          </a:p>
        </p:txBody>
      </p:sp>
      <p:sp>
        <p:nvSpPr>
          <p:cNvPr id="307" name="Google Shape;307;p43"/>
          <p:cNvSpPr/>
          <p:nvPr/>
        </p:nvSpPr>
        <p:spPr>
          <a:xfrm>
            <a:off x="0" y="2091690"/>
            <a:ext cx="9144000" cy="3057904"/>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08" name="Google Shape;308;p43"/>
          <p:cNvSpPr/>
          <p:nvPr/>
        </p:nvSpPr>
        <p:spPr>
          <a:xfrm rot="10800000">
            <a:off x="51130" y="1964874"/>
            <a:ext cx="9144000" cy="3054000"/>
          </a:xfrm>
          <a:prstGeom prst="rect">
            <a:avLst/>
          </a:prstGeom>
          <a:blipFill rotWithShape="1">
            <a:blip r:embed="rId3">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09" name="Google Shape;309;p43" descr="A close-up of a number&#10;&#10;Description automatically generated"/>
          <p:cNvPicPr preferRelativeResize="0"/>
          <p:nvPr/>
        </p:nvPicPr>
        <p:blipFill rotWithShape="1">
          <a:blip r:embed="rId4">
            <a:alphaModFix/>
          </a:blip>
          <a:srcRect/>
          <a:stretch/>
        </p:blipFill>
        <p:spPr>
          <a:xfrm>
            <a:off x="531586" y="2570177"/>
            <a:ext cx="4343400" cy="1194434"/>
          </a:xfrm>
          <a:prstGeom prst="rect">
            <a:avLst/>
          </a:prstGeom>
          <a:noFill/>
          <a:ln>
            <a:noFill/>
          </a:ln>
        </p:spPr>
      </p:pic>
      <p:sp>
        <p:nvSpPr>
          <p:cNvPr id="310" name="Google Shape;310;p43"/>
          <p:cNvSpPr txBox="1"/>
          <p:nvPr/>
        </p:nvSpPr>
        <p:spPr>
          <a:xfrm>
            <a:off x="5529825" y="2353650"/>
            <a:ext cx="1851600" cy="916800"/>
          </a:xfrm>
          <a:prstGeom prst="rect">
            <a:avLst/>
          </a:prstGeom>
          <a:solidFill>
            <a:schemeClr val="lt2"/>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nir"/>
                <a:ea typeface="Avenir"/>
                <a:cs typeface="Avenir"/>
                <a:sym typeface="Avenir"/>
              </a:rPr>
              <a:t>89 IPAs were properly labelled as IPAs</a:t>
            </a:r>
            <a:endParaRPr b="1">
              <a:latin typeface="Avenir"/>
              <a:ea typeface="Avenir"/>
              <a:cs typeface="Avenir"/>
              <a:sym typeface="Avenir"/>
            </a:endParaRPr>
          </a:p>
        </p:txBody>
      </p:sp>
      <p:cxnSp>
        <p:nvCxnSpPr>
          <p:cNvPr id="311" name="Google Shape;311;p43"/>
          <p:cNvCxnSpPr>
            <a:stCxn id="310" idx="1"/>
          </p:cNvCxnSpPr>
          <p:nvPr/>
        </p:nvCxnSpPr>
        <p:spPr>
          <a:xfrm flipH="1">
            <a:off x="3108525" y="2812050"/>
            <a:ext cx="2421300" cy="155700"/>
          </a:xfrm>
          <a:prstGeom prst="straightConnector1">
            <a:avLst/>
          </a:prstGeom>
          <a:noFill/>
          <a:ln w="9525" cap="flat" cmpd="sng">
            <a:solidFill>
              <a:schemeClr val="accent1">
                <a:lumMod val="75000"/>
              </a:schemeClr>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Effect transition="in" filter="fade">
                                      <p:cBhvr>
                                        <p:cTn id="12" dur="1000"/>
                                        <p:tgtEl>
                                          <p:spTgt spid="3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fade">
                                      <p:cBhvr>
                                        <p:cTn id="17" dur="10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628650" y="1462095"/>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Statement of Purpose</a:t>
            </a:r>
            <a:endParaRPr/>
          </a:p>
        </p:txBody>
      </p:sp>
      <p:sp>
        <p:nvSpPr>
          <p:cNvPr id="143" name="Google Shape;143;p26"/>
          <p:cNvSpPr txBox="1">
            <a:spLocks noGrp="1"/>
          </p:cNvSpPr>
          <p:nvPr>
            <p:ph type="body" idx="1"/>
          </p:nvPr>
        </p:nvSpPr>
        <p:spPr>
          <a:xfrm>
            <a:off x="628650" y="1462088"/>
            <a:ext cx="7886700" cy="3146700"/>
          </a:xfrm>
          <a:prstGeom prst="rect">
            <a:avLst/>
          </a:prstGeom>
          <a:noFill/>
          <a:ln>
            <a:noFill/>
          </a:ln>
        </p:spPr>
        <p:txBody>
          <a:bodyPr spcFirstLastPara="1" wrap="square" lIns="68575" tIns="34275" rIns="68575" bIns="34275" anchor="ctr" anchorCtr="0">
            <a:normAutofit/>
          </a:bodyPr>
          <a:lstStyle/>
          <a:p>
            <a:pPr marL="0" lvl="0" indent="0" algn="ctr" rtl="0">
              <a:lnSpc>
                <a:spcPct val="110000"/>
              </a:lnSpc>
              <a:spcBef>
                <a:spcPts val="0"/>
              </a:spcBef>
              <a:spcAft>
                <a:spcPts val="0"/>
              </a:spcAft>
              <a:buSzPts val="2100"/>
              <a:buNone/>
            </a:pPr>
            <a:r>
              <a:rPr lang="en" b="1"/>
              <a:t>The purpose of this presentation is to outline the results of our exploratory analysis of beer and brewery data from Budweiser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4"/>
          <p:cNvSpPr/>
          <p:nvPr/>
        </p:nvSpPr>
        <p:spPr>
          <a:xfrm>
            <a:off x="0"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18" name="Google Shape;318;p44"/>
          <p:cNvSpPr/>
          <p:nvPr/>
        </p:nvSpPr>
        <p:spPr>
          <a:xfrm>
            <a:off x="2286" y="0"/>
            <a:ext cx="9141600" cy="5143500"/>
          </a:xfrm>
          <a:prstGeom prst="rect">
            <a:avLst/>
          </a:prstGeom>
          <a:solidFill>
            <a:schemeClr val="lt2">
              <a:alpha val="6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19" name="Google Shape;319;p44"/>
          <p:cNvSpPr txBox="1">
            <a:spLocks noGrp="1"/>
          </p:cNvSpPr>
          <p:nvPr>
            <p:ph type="title"/>
          </p:nvPr>
        </p:nvSpPr>
        <p:spPr>
          <a:xfrm>
            <a:off x="628650" y="419859"/>
            <a:ext cx="4229100" cy="14427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2"/>
              </a:buClr>
              <a:buSzPts val="3300"/>
              <a:buFont typeface="Avenir"/>
              <a:buNone/>
            </a:pPr>
            <a:r>
              <a:rPr lang="en">
                <a:solidFill>
                  <a:schemeClr val="dk2"/>
                </a:solidFill>
              </a:rPr>
              <a:t>Predicting Ale Type Using KNN</a:t>
            </a:r>
            <a:endParaRPr/>
          </a:p>
        </p:txBody>
      </p:sp>
      <p:sp>
        <p:nvSpPr>
          <p:cNvPr id="320" name="Google Shape;320;p44"/>
          <p:cNvSpPr txBox="1">
            <a:spLocks noGrp="1"/>
          </p:cNvSpPr>
          <p:nvPr>
            <p:ph type="body" idx="1"/>
          </p:nvPr>
        </p:nvSpPr>
        <p:spPr>
          <a:xfrm>
            <a:off x="4942799" y="964145"/>
            <a:ext cx="4128300" cy="1442700"/>
          </a:xfrm>
          <a:prstGeom prst="rect">
            <a:avLst/>
          </a:prstGeom>
          <a:noFill/>
          <a:ln>
            <a:noFill/>
          </a:ln>
        </p:spPr>
        <p:txBody>
          <a:bodyPr spcFirstLastPara="1" wrap="square" lIns="68575" tIns="34275" rIns="68575" bIns="34275" anchor="t" anchorCtr="0">
            <a:normAutofit/>
          </a:bodyPr>
          <a:lstStyle/>
          <a:p>
            <a:pPr marL="177800" lvl="0" indent="-177800" algn="l" rtl="0">
              <a:lnSpc>
                <a:spcPct val="110000"/>
              </a:lnSpc>
              <a:spcBef>
                <a:spcPts val="0"/>
              </a:spcBef>
              <a:spcAft>
                <a:spcPts val="0"/>
              </a:spcAft>
              <a:buSzPts val="1400"/>
              <a:buFont typeface="Calibri"/>
              <a:buChar char="-"/>
            </a:pPr>
            <a:r>
              <a:rPr lang="en" sz="1400" b="1">
                <a:solidFill>
                  <a:schemeClr val="dk2"/>
                </a:solidFill>
              </a:rPr>
              <a:t>Clustering models were trained to predict if Ale's would be classified as Indian Pale Ales or not. </a:t>
            </a:r>
            <a:endParaRPr/>
          </a:p>
          <a:p>
            <a:pPr marL="520700" lvl="1" indent="-177800" algn="l" rtl="0">
              <a:lnSpc>
                <a:spcPct val="110000"/>
              </a:lnSpc>
              <a:spcBef>
                <a:spcPts val="400"/>
              </a:spcBef>
              <a:spcAft>
                <a:spcPts val="0"/>
              </a:spcAft>
              <a:buSzPts val="1400"/>
              <a:buFont typeface="Calibri"/>
              <a:buChar char="-"/>
            </a:pPr>
            <a:r>
              <a:rPr lang="en" sz="1400" b="1">
                <a:solidFill>
                  <a:schemeClr val="dk2"/>
                </a:solidFill>
              </a:rPr>
              <a:t>Deciding Factors: ABV, IBU</a:t>
            </a:r>
            <a:endParaRPr/>
          </a:p>
        </p:txBody>
      </p:sp>
      <p:sp>
        <p:nvSpPr>
          <p:cNvPr id="321" name="Google Shape;321;p44"/>
          <p:cNvSpPr/>
          <p:nvPr/>
        </p:nvSpPr>
        <p:spPr>
          <a:xfrm>
            <a:off x="0" y="2085590"/>
            <a:ext cx="9144000" cy="3057900"/>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22" name="Google Shape;322;p44"/>
          <p:cNvSpPr/>
          <p:nvPr/>
        </p:nvSpPr>
        <p:spPr>
          <a:xfrm rot="10800000">
            <a:off x="51130" y="1964874"/>
            <a:ext cx="9144000" cy="3054000"/>
          </a:xfrm>
          <a:prstGeom prst="rect">
            <a:avLst/>
          </a:prstGeom>
          <a:blipFill rotWithShape="1">
            <a:blip r:embed="rId3">
              <a:alphaModFix amt="20000"/>
            </a:blip>
            <a:tile tx="889000" ty="0" sx="99997" sy="99997"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23" name="Google Shape;323;p44" descr="A close-up of a number&#10;&#10;Description automatically generated"/>
          <p:cNvPicPr preferRelativeResize="0"/>
          <p:nvPr/>
        </p:nvPicPr>
        <p:blipFill rotWithShape="1">
          <a:blip r:embed="rId4">
            <a:alphaModFix/>
          </a:blip>
          <a:srcRect/>
          <a:stretch/>
        </p:blipFill>
        <p:spPr>
          <a:xfrm>
            <a:off x="531586" y="2570177"/>
            <a:ext cx="4343399" cy="1194435"/>
          </a:xfrm>
          <a:prstGeom prst="rect">
            <a:avLst/>
          </a:prstGeom>
          <a:noFill/>
          <a:ln>
            <a:noFill/>
          </a:ln>
        </p:spPr>
      </p:pic>
      <p:sp>
        <p:nvSpPr>
          <p:cNvPr id="324" name="Google Shape;324;p44"/>
          <p:cNvSpPr txBox="1"/>
          <p:nvPr/>
        </p:nvSpPr>
        <p:spPr>
          <a:xfrm>
            <a:off x="5529825" y="2353650"/>
            <a:ext cx="1851600" cy="916800"/>
          </a:xfrm>
          <a:prstGeom prst="rect">
            <a:avLst/>
          </a:prstGeom>
          <a:solidFill>
            <a:schemeClr val="lt2"/>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venir"/>
                <a:ea typeface="Avenir"/>
                <a:cs typeface="Avenir"/>
                <a:sym typeface="Avenir"/>
              </a:rPr>
              <a:t>89 IPAs were properly labelled as IPAs</a:t>
            </a:r>
            <a:endParaRPr b="1" dirty="0">
              <a:latin typeface="Avenir"/>
              <a:ea typeface="Avenir"/>
              <a:cs typeface="Avenir"/>
              <a:sym typeface="Avenir"/>
            </a:endParaRPr>
          </a:p>
        </p:txBody>
      </p:sp>
      <p:cxnSp>
        <p:nvCxnSpPr>
          <p:cNvPr id="325" name="Google Shape;325;p44"/>
          <p:cNvCxnSpPr>
            <a:stCxn id="324" idx="1"/>
          </p:cNvCxnSpPr>
          <p:nvPr/>
        </p:nvCxnSpPr>
        <p:spPr>
          <a:xfrm flipH="1">
            <a:off x="3108525" y="2812050"/>
            <a:ext cx="2421300" cy="155700"/>
          </a:xfrm>
          <a:prstGeom prst="straightConnector1">
            <a:avLst/>
          </a:prstGeom>
          <a:noFill/>
          <a:ln w="9525" cap="flat" cmpd="sng">
            <a:solidFill>
              <a:schemeClr val="accent1">
                <a:lumMod val="75000"/>
              </a:schemeClr>
            </a:solidFill>
            <a:prstDash val="solid"/>
            <a:round/>
            <a:headEnd type="none" w="med" len="med"/>
            <a:tailEnd type="triangle" w="med" len="med"/>
          </a:ln>
        </p:spPr>
      </p:cxnSp>
      <p:sp>
        <p:nvSpPr>
          <p:cNvPr id="326" name="Google Shape;326;p44"/>
          <p:cNvSpPr txBox="1"/>
          <p:nvPr/>
        </p:nvSpPr>
        <p:spPr>
          <a:xfrm>
            <a:off x="5529825" y="3420450"/>
            <a:ext cx="1851600" cy="916800"/>
          </a:xfrm>
          <a:prstGeom prst="rect">
            <a:avLst/>
          </a:prstGeom>
          <a:solidFill>
            <a:schemeClr val="lt2"/>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nir"/>
                <a:ea typeface="Avenir"/>
                <a:cs typeface="Avenir"/>
                <a:sym typeface="Avenir"/>
              </a:rPr>
              <a:t>176 Non-IPAs were properly labelled as Non-IPA</a:t>
            </a:r>
            <a:endParaRPr b="1">
              <a:latin typeface="Avenir"/>
              <a:ea typeface="Avenir"/>
              <a:cs typeface="Avenir"/>
              <a:sym typeface="Avenir"/>
            </a:endParaRPr>
          </a:p>
        </p:txBody>
      </p:sp>
      <p:cxnSp>
        <p:nvCxnSpPr>
          <p:cNvPr id="327" name="Google Shape;327;p44"/>
          <p:cNvCxnSpPr>
            <a:stCxn id="326" idx="1"/>
          </p:cNvCxnSpPr>
          <p:nvPr/>
        </p:nvCxnSpPr>
        <p:spPr>
          <a:xfrm rot="10800000">
            <a:off x="4171425" y="3297150"/>
            <a:ext cx="1358400" cy="581700"/>
          </a:xfrm>
          <a:prstGeom prst="straightConnector1">
            <a:avLst/>
          </a:prstGeom>
          <a:noFill/>
          <a:ln w="9525" cap="flat" cmpd="sng">
            <a:solidFill>
              <a:schemeClr val="accent1">
                <a:lumMod val="75000"/>
              </a:schemeClr>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5"/>
                                        </p:tgtEl>
                                      </p:cBhvr>
                                    </p:animEffect>
                                    <p:set>
                                      <p:cBhvr>
                                        <p:cTn id="7" dur="1" fill="hold">
                                          <p:stCondLst>
                                            <p:cond delay="1000"/>
                                          </p:stCondLst>
                                        </p:cTn>
                                        <p:tgtEl>
                                          <p:spTgt spid="3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1000"/>
                                        <p:tgtEl>
                                          <p:spTgt spid="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
                                        </p:tgtEl>
                                        <p:attrNameLst>
                                          <p:attrName>style.visibility</p:attrName>
                                        </p:attrNameLst>
                                      </p:cBhvr>
                                      <p:to>
                                        <p:strVal val="visible"/>
                                      </p:to>
                                    </p:set>
                                    <p:animEffect transition="in" filter="fade">
                                      <p:cBhvr>
                                        <p:cTn id="17"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45"/>
          <p:cNvSpPr/>
          <p:nvPr/>
        </p:nvSpPr>
        <p:spPr>
          <a:xfrm>
            <a:off x="0"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34" name="Google Shape;334;p45"/>
          <p:cNvSpPr/>
          <p:nvPr/>
        </p:nvSpPr>
        <p:spPr>
          <a:xfrm>
            <a:off x="2286" y="0"/>
            <a:ext cx="9141600" cy="5143500"/>
          </a:xfrm>
          <a:prstGeom prst="rect">
            <a:avLst/>
          </a:prstGeom>
          <a:solidFill>
            <a:schemeClr val="lt2">
              <a:alpha val="6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35" name="Google Shape;335;p45"/>
          <p:cNvSpPr txBox="1">
            <a:spLocks noGrp="1"/>
          </p:cNvSpPr>
          <p:nvPr>
            <p:ph type="title"/>
          </p:nvPr>
        </p:nvSpPr>
        <p:spPr>
          <a:xfrm>
            <a:off x="628650" y="419859"/>
            <a:ext cx="4229100" cy="14427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2"/>
              </a:buClr>
              <a:buSzPts val="3300"/>
              <a:buFont typeface="Avenir"/>
              <a:buNone/>
            </a:pPr>
            <a:r>
              <a:rPr lang="en">
                <a:solidFill>
                  <a:schemeClr val="dk2"/>
                </a:solidFill>
              </a:rPr>
              <a:t>Predicting Ale Type Using KNN</a:t>
            </a:r>
            <a:endParaRPr/>
          </a:p>
        </p:txBody>
      </p:sp>
      <p:sp>
        <p:nvSpPr>
          <p:cNvPr id="336" name="Google Shape;336;p45"/>
          <p:cNvSpPr txBox="1">
            <a:spLocks noGrp="1"/>
          </p:cNvSpPr>
          <p:nvPr>
            <p:ph type="body" idx="1"/>
          </p:nvPr>
        </p:nvSpPr>
        <p:spPr>
          <a:xfrm>
            <a:off x="4942799" y="964145"/>
            <a:ext cx="4128300" cy="1442700"/>
          </a:xfrm>
          <a:prstGeom prst="rect">
            <a:avLst/>
          </a:prstGeom>
          <a:noFill/>
          <a:ln>
            <a:noFill/>
          </a:ln>
        </p:spPr>
        <p:txBody>
          <a:bodyPr spcFirstLastPara="1" wrap="square" lIns="68575" tIns="34275" rIns="68575" bIns="34275" anchor="t" anchorCtr="0">
            <a:normAutofit/>
          </a:bodyPr>
          <a:lstStyle/>
          <a:p>
            <a:pPr marL="177800" lvl="0" indent="-177800" algn="l" rtl="0">
              <a:lnSpc>
                <a:spcPct val="110000"/>
              </a:lnSpc>
              <a:spcBef>
                <a:spcPts val="0"/>
              </a:spcBef>
              <a:spcAft>
                <a:spcPts val="0"/>
              </a:spcAft>
              <a:buSzPts val="1400"/>
              <a:buFont typeface="Calibri"/>
              <a:buChar char="-"/>
            </a:pPr>
            <a:r>
              <a:rPr lang="en" sz="1400" b="1">
                <a:solidFill>
                  <a:schemeClr val="dk2"/>
                </a:solidFill>
              </a:rPr>
              <a:t>Clustering models were trained to predict if Ale's would be classified as Indian Pale Ales or not. </a:t>
            </a:r>
            <a:endParaRPr/>
          </a:p>
          <a:p>
            <a:pPr marL="520700" lvl="1" indent="-177800" algn="l" rtl="0">
              <a:lnSpc>
                <a:spcPct val="110000"/>
              </a:lnSpc>
              <a:spcBef>
                <a:spcPts val="400"/>
              </a:spcBef>
              <a:spcAft>
                <a:spcPts val="0"/>
              </a:spcAft>
              <a:buSzPts val="1400"/>
              <a:buFont typeface="Calibri"/>
              <a:buChar char="-"/>
            </a:pPr>
            <a:r>
              <a:rPr lang="en" sz="1400" b="1">
                <a:solidFill>
                  <a:schemeClr val="dk2"/>
                </a:solidFill>
              </a:rPr>
              <a:t>Deciding Factors: ABV, IBU</a:t>
            </a:r>
            <a:endParaRPr/>
          </a:p>
        </p:txBody>
      </p:sp>
      <p:sp>
        <p:nvSpPr>
          <p:cNvPr id="337" name="Google Shape;337;p45"/>
          <p:cNvSpPr/>
          <p:nvPr/>
        </p:nvSpPr>
        <p:spPr>
          <a:xfrm>
            <a:off x="0" y="2091690"/>
            <a:ext cx="9144000" cy="3057900"/>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38" name="Google Shape;338;p45"/>
          <p:cNvSpPr/>
          <p:nvPr/>
        </p:nvSpPr>
        <p:spPr>
          <a:xfrm rot="10800000">
            <a:off x="-126920" y="1964874"/>
            <a:ext cx="9144000" cy="3054000"/>
          </a:xfrm>
          <a:prstGeom prst="rect">
            <a:avLst/>
          </a:prstGeom>
          <a:blipFill rotWithShape="1">
            <a:blip r:embed="rId3">
              <a:alphaModFix amt="20000"/>
            </a:blip>
            <a:tile tx="889000" ty="0" sx="99997" sy="99997"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39" name="Google Shape;339;p45" descr="A close-up of a number&#10;&#10;Description automatically generated"/>
          <p:cNvPicPr preferRelativeResize="0"/>
          <p:nvPr/>
        </p:nvPicPr>
        <p:blipFill rotWithShape="1">
          <a:blip r:embed="rId4">
            <a:alphaModFix/>
          </a:blip>
          <a:srcRect/>
          <a:stretch/>
        </p:blipFill>
        <p:spPr>
          <a:xfrm>
            <a:off x="531586" y="2570177"/>
            <a:ext cx="4343399" cy="1194435"/>
          </a:xfrm>
          <a:prstGeom prst="rect">
            <a:avLst/>
          </a:prstGeom>
          <a:noFill/>
          <a:ln>
            <a:noFill/>
          </a:ln>
        </p:spPr>
      </p:pic>
      <p:sp>
        <p:nvSpPr>
          <p:cNvPr id="340" name="Google Shape;340;p45"/>
          <p:cNvSpPr txBox="1"/>
          <p:nvPr/>
        </p:nvSpPr>
        <p:spPr>
          <a:xfrm>
            <a:off x="5257661" y="2545839"/>
            <a:ext cx="36021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D8D9CA"/>
                </a:solidFill>
                <a:latin typeface="Avenir"/>
                <a:ea typeface="Avenir"/>
                <a:cs typeface="Avenir"/>
                <a:sym typeface="Avenir"/>
              </a:rPr>
              <a:t>Final Model reached nearly 84% accuracy!</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46"/>
          <p:cNvSpPr/>
          <p:nvPr/>
        </p:nvSpPr>
        <p:spPr>
          <a:xfrm>
            <a:off x="0"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47" name="Google Shape;347;p46"/>
          <p:cNvSpPr/>
          <p:nvPr/>
        </p:nvSpPr>
        <p:spPr>
          <a:xfrm>
            <a:off x="2286" y="0"/>
            <a:ext cx="9141600" cy="5143500"/>
          </a:xfrm>
          <a:prstGeom prst="rect">
            <a:avLst/>
          </a:prstGeom>
          <a:solidFill>
            <a:schemeClr val="lt2">
              <a:alpha val="6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48" name="Google Shape;348;p46"/>
          <p:cNvSpPr txBox="1">
            <a:spLocks noGrp="1"/>
          </p:cNvSpPr>
          <p:nvPr>
            <p:ph type="title"/>
          </p:nvPr>
        </p:nvSpPr>
        <p:spPr>
          <a:xfrm>
            <a:off x="628650" y="419859"/>
            <a:ext cx="4229100" cy="14427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2"/>
              </a:buClr>
              <a:buSzPts val="3300"/>
              <a:buFont typeface="Avenir"/>
              <a:buNone/>
            </a:pPr>
            <a:r>
              <a:rPr lang="en">
                <a:solidFill>
                  <a:schemeClr val="dk2"/>
                </a:solidFill>
              </a:rPr>
              <a:t>Predicting Ale Type Using KNN</a:t>
            </a:r>
            <a:endParaRPr/>
          </a:p>
        </p:txBody>
      </p:sp>
      <p:sp>
        <p:nvSpPr>
          <p:cNvPr id="349" name="Google Shape;349;p46"/>
          <p:cNvSpPr txBox="1">
            <a:spLocks noGrp="1"/>
          </p:cNvSpPr>
          <p:nvPr>
            <p:ph type="body" idx="1"/>
          </p:nvPr>
        </p:nvSpPr>
        <p:spPr>
          <a:xfrm>
            <a:off x="4942799" y="964145"/>
            <a:ext cx="4128300" cy="1442700"/>
          </a:xfrm>
          <a:prstGeom prst="rect">
            <a:avLst/>
          </a:prstGeom>
          <a:noFill/>
          <a:ln>
            <a:noFill/>
          </a:ln>
        </p:spPr>
        <p:txBody>
          <a:bodyPr spcFirstLastPara="1" wrap="square" lIns="68575" tIns="34275" rIns="68575" bIns="34275" anchor="t" anchorCtr="0">
            <a:normAutofit/>
          </a:bodyPr>
          <a:lstStyle/>
          <a:p>
            <a:pPr marL="177800" lvl="0" indent="-177800" algn="l" rtl="0">
              <a:lnSpc>
                <a:spcPct val="110000"/>
              </a:lnSpc>
              <a:spcBef>
                <a:spcPts val="0"/>
              </a:spcBef>
              <a:spcAft>
                <a:spcPts val="0"/>
              </a:spcAft>
              <a:buSzPts val="1400"/>
              <a:buFont typeface="Calibri"/>
              <a:buChar char="-"/>
            </a:pPr>
            <a:r>
              <a:rPr lang="en" sz="1400" b="1">
                <a:solidFill>
                  <a:schemeClr val="dk2"/>
                </a:solidFill>
              </a:rPr>
              <a:t>Clustering models were trained to predict if Ale's would be classified as Indian Pale Ales or not. </a:t>
            </a:r>
            <a:endParaRPr/>
          </a:p>
          <a:p>
            <a:pPr marL="520700" lvl="1" indent="-177800" algn="l" rtl="0">
              <a:lnSpc>
                <a:spcPct val="110000"/>
              </a:lnSpc>
              <a:spcBef>
                <a:spcPts val="400"/>
              </a:spcBef>
              <a:spcAft>
                <a:spcPts val="0"/>
              </a:spcAft>
              <a:buSzPts val="1400"/>
              <a:buFont typeface="Calibri"/>
              <a:buChar char="-"/>
            </a:pPr>
            <a:r>
              <a:rPr lang="en" sz="1400" b="1">
                <a:solidFill>
                  <a:schemeClr val="dk2"/>
                </a:solidFill>
              </a:rPr>
              <a:t>Deciding Factors: ABV, IBU</a:t>
            </a:r>
            <a:endParaRPr/>
          </a:p>
        </p:txBody>
      </p:sp>
      <p:sp>
        <p:nvSpPr>
          <p:cNvPr id="350" name="Google Shape;350;p46"/>
          <p:cNvSpPr/>
          <p:nvPr/>
        </p:nvSpPr>
        <p:spPr>
          <a:xfrm>
            <a:off x="0" y="2091690"/>
            <a:ext cx="9144000" cy="3057900"/>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51" name="Google Shape;351;p46"/>
          <p:cNvSpPr/>
          <p:nvPr/>
        </p:nvSpPr>
        <p:spPr>
          <a:xfrm rot="10800000">
            <a:off x="-126920" y="1964874"/>
            <a:ext cx="9144000" cy="3054000"/>
          </a:xfrm>
          <a:prstGeom prst="rect">
            <a:avLst/>
          </a:prstGeom>
          <a:blipFill rotWithShape="1">
            <a:blip r:embed="rId3">
              <a:alphaModFix amt="20000"/>
            </a:blip>
            <a:tile tx="889000" ty="0" sx="99997" sy="99997"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52" name="Google Shape;352;p46" descr="A close-up of a number&#10;&#10;Description automatically generated"/>
          <p:cNvPicPr preferRelativeResize="0"/>
          <p:nvPr/>
        </p:nvPicPr>
        <p:blipFill rotWithShape="1">
          <a:blip r:embed="rId4">
            <a:alphaModFix/>
          </a:blip>
          <a:srcRect/>
          <a:stretch/>
        </p:blipFill>
        <p:spPr>
          <a:xfrm>
            <a:off x="531586" y="2570177"/>
            <a:ext cx="4343399" cy="1194435"/>
          </a:xfrm>
          <a:prstGeom prst="rect">
            <a:avLst/>
          </a:prstGeom>
          <a:noFill/>
          <a:ln>
            <a:noFill/>
          </a:ln>
        </p:spPr>
      </p:pic>
      <p:sp>
        <p:nvSpPr>
          <p:cNvPr id="353" name="Google Shape;353;p46"/>
          <p:cNvSpPr txBox="1"/>
          <p:nvPr/>
        </p:nvSpPr>
        <p:spPr>
          <a:xfrm>
            <a:off x="5257661" y="2545839"/>
            <a:ext cx="36021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D8D9CA"/>
                </a:solidFill>
                <a:latin typeface="Avenir"/>
                <a:ea typeface="Avenir"/>
                <a:cs typeface="Avenir"/>
                <a:sym typeface="Avenir"/>
              </a:rPr>
              <a:t>Final Model reached nearly 84% accuracy!</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47"/>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360" name="Google Shape;360;p47"/>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361" name="Google Shape;361;p47"/>
          <p:cNvSpPr/>
          <p:nvPr/>
        </p:nvSpPr>
        <p:spPr>
          <a:xfrm>
            <a:off x="2286" y="-197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62" name="Google Shape;362;p47"/>
          <p:cNvSpPr/>
          <p:nvPr/>
        </p:nvSpPr>
        <p:spPr>
          <a:xfrm>
            <a:off x="0" y="-1970"/>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63" name="Google Shape;363;p47"/>
          <p:cNvSpPr/>
          <p:nvPr/>
        </p:nvSpPr>
        <p:spPr>
          <a:xfrm>
            <a:off x="0" y="1"/>
            <a:ext cx="9144000" cy="2925246"/>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64" name="Google Shape;364;p47"/>
          <p:cNvSpPr/>
          <p:nvPr/>
        </p:nvSpPr>
        <p:spPr>
          <a:xfrm rot="10800000">
            <a:off x="-3" y="-1"/>
            <a:ext cx="9143999" cy="2932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365" name="Google Shape;365;p47"/>
          <p:cNvSpPr txBox="1">
            <a:spLocks noGrp="1"/>
          </p:cNvSpPr>
          <p:nvPr>
            <p:ph type="title"/>
          </p:nvPr>
        </p:nvSpPr>
        <p:spPr>
          <a:xfrm>
            <a:off x="3383300" y="-95101"/>
            <a:ext cx="2832300" cy="6498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3300"/>
              <a:buFont typeface="Avenir"/>
              <a:buNone/>
            </a:pPr>
            <a:r>
              <a:rPr lang="en"/>
              <a:t>ABV by State</a:t>
            </a:r>
            <a:endParaRPr/>
          </a:p>
        </p:txBody>
      </p:sp>
      <p:pic>
        <p:nvPicPr>
          <p:cNvPr id="366" name="Google Shape;366;p47" descr="A graph with many small blue dots&#10;&#10;Description automatically generated with medium confidence"/>
          <p:cNvPicPr preferRelativeResize="0"/>
          <p:nvPr/>
        </p:nvPicPr>
        <p:blipFill rotWithShape="1">
          <a:blip r:embed="rId5">
            <a:alphaModFix/>
          </a:blip>
          <a:srcRect/>
          <a:stretch/>
        </p:blipFill>
        <p:spPr>
          <a:xfrm>
            <a:off x="966100" y="556663"/>
            <a:ext cx="7209526" cy="4030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48"/>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373" name="Google Shape;373;p48"/>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374" name="Google Shape;374;p48"/>
          <p:cNvSpPr/>
          <p:nvPr/>
        </p:nvSpPr>
        <p:spPr>
          <a:xfrm>
            <a:off x="2286" y="-197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5" name="Google Shape;375;p48"/>
          <p:cNvSpPr/>
          <p:nvPr/>
        </p:nvSpPr>
        <p:spPr>
          <a:xfrm>
            <a:off x="0" y="-1970"/>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6" name="Google Shape;376;p48"/>
          <p:cNvSpPr/>
          <p:nvPr/>
        </p:nvSpPr>
        <p:spPr>
          <a:xfrm>
            <a:off x="0" y="1"/>
            <a:ext cx="9144000" cy="2925246"/>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7" name="Google Shape;377;p48"/>
          <p:cNvSpPr/>
          <p:nvPr/>
        </p:nvSpPr>
        <p:spPr>
          <a:xfrm rot="10800000">
            <a:off x="-3" y="-1"/>
            <a:ext cx="9143999" cy="2932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378" name="Google Shape;378;p48"/>
          <p:cNvSpPr txBox="1">
            <a:spLocks noGrp="1"/>
          </p:cNvSpPr>
          <p:nvPr>
            <p:ph type="title"/>
          </p:nvPr>
        </p:nvSpPr>
        <p:spPr>
          <a:xfrm>
            <a:off x="416602" y="203200"/>
            <a:ext cx="7241498" cy="645068"/>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3300"/>
              <a:buFont typeface="Avenir"/>
              <a:buNone/>
            </a:pPr>
            <a:r>
              <a:rPr lang="en" u="sng" dirty="0"/>
              <a:t>Ounces by State</a:t>
            </a:r>
            <a:endParaRPr dirty="0"/>
          </a:p>
        </p:txBody>
      </p:sp>
      <p:pic>
        <p:nvPicPr>
          <p:cNvPr id="379" name="Google Shape;379;p48" descr="A graph of a number of people&#10;&#10;Description automatically generated with medium confidence"/>
          <p:cNvPicPr preferRelativeResize="0"/>
          <p:nvPr/>
        </p:nvPicPr>
        <p:blipFill rotWithShape="1">
          <a:blip r:embed="rId5">
            <a:alphaModFix/>
          </a:blip>
          <a:srcRect/>
          <a:stretch/>
        </p:blipFill>
        <p:spPr>
          <a:xfrm>
            <a:off x="274142" y="903737"/>
            <a:ext cx="5829300" cy="3391495"/>
          </a:xfrm>
          <a:prstGeom prst="rect">
            <a:avLst/>
          </a:prstGeom>
          <a:noFill/>
          <a:ln>
            <a:solidFill>
              <a:schemeClr val="accent1">
                <a:lumMod val="7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48"/>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373" name="Google Shape;373;p48"/>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374" name="Google Shape;374;p48"/>
          <p:cNvSpPr/>
          <p:nvPr/>
        </p:nvSpPr>
        <p:spPr>
          <a:xfrm>
            <a:off x="2286" y="-197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5" name="Google Shape;375;p48"/>
          <p:cNvSpPr/>
          <p:nvPr/>
        </p:nvSpPr>
        <p:spPr>
          <a:xfrm>
            <a:off x="0" y="-1970"/>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6" name="Google Shape;376;p48"/>
          <p:cNvSpPr/>
          <p:nvPr/>
        </p:nvSpPr>
        <p:spPr>
          <a:xfrm>
            <a:off x="0" y="1"/>
            <a:ext cx="9144000" cy="2925246"/>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77" name="Google Shape;377;p48"/>
          <p:cNvSpPr/>
          <p:nvPr/>
        </p:nvSpPr>
        <p:spPr>
          <a:xfrm rot="10800000">
            <a:off x="1" y="48326"/>
            <a:ext cx="9143999" cy="2932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378" name="Google Shape;378;p48"/>
          <p:cNvSpPr txBox="1">
            <a:spLocks noGrp="1"/>
          </p:cNvSpPr>
          <p:nvPr>
            <p:ph type="title"/>
          </p:nvPr>
        </p:nvSpPr>
        <p:spPr>
          <a:xfrm>
            <a:off x="416602" y="203200"/>
            <a:ext cx="7241498" cy="645068"/>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3300"/>
              <a:buFont typeface="Avenir"/>
              <a:buNone/>
            </a:pPr>
            <a:r>
              <a:rPr lang="en" u="sng" dirty="0"/>
              <a:t>Ounces by State</a:t>
            </a:r>
            <a:endParaRPr dirty="0"/>
          </a:p>
        </p:txBody>
      </p:sp>
      <p:pic>
        <p:nvPicPr>
          <p:cNvPr id="379" name="Google Shape;379;p48" descr="A graph of a number of people&#10;&#10;Description automatically generated with medium confidence"/>
          <p:cNvPicPr preferRelativeResize="0"/>
          <p:nvPr/>
        </p:nvPicPr>
        <p:blipFill rotWithShape="1">
          <a:blip r:embed="rId5">
            <a:alphaModFix/>
          </a:blip>
          <a:srcRect/>
          <a:stretch/>
        </p:blipFill>
        <p:spPr>
          <a:xfrm>
            <a:off x="274142" y="903737"/>
            <a:ext cx="5829300" cy="3391495"/>
          </a:xfrm>
          <a:prstGeom prst="rect">
            <a:avLst/>
          </a:prstGeom>
          <a:noFill/>
          <a:ln>
            <a:solidFill>
              <a:schemeClr val="accent1">
                <a:lumMod val="75000"/>
              </a:schemeClr>
            </a:solidFill>
          </a:ln>
        </p:spPr>
      </p:pic>
      <p:sp>
        <p:nvSpPr>
          <p:cNvPr id="2" name="Google Shape;380;p48">
            <a:extLst>
              <a:ext uri="{FF2B5EF4-FFF2-40B4-BE49-F238E27FC236}">
                <a16:creationId xmlns:a16="http://schemas.microsoft.com/office/drawing/2014/main" id="{6385C69D-85F0-4FAF-4FCB-13AA65728545}"/>
              </a:ext>
            </a:extLst>
          </p:cNvPr>
          <p:cNvSpPr/>
          <p:nvPr/>
        </p:nvSpPr>
        <p:spPr>
          <a:xfrm>
            <a:off x="945291" y="1044302"/>
            <a:ext cx="305830" cy="3195461"/>
          </a:xfrm>
          <a:prstGeom prst="rect">
            <a:avLst/>
          </a:prstGeom>
          <a:noFill/>
          <a:ln w="38100" cap="flat" cmpd="sng">
            <a:solidFill>
              <a:schemeClr val="accent1">
                <a:lumMod val="75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3" name="Google Shape;324;p44">
            <a:extLst>
              <a:ext uri="{FF2B5EF4-FFF2-40B4-BE49-F238E27FC236}">
                <a16:creationId xmlns:a16="http://schemas.microsoft.com/office/drawing/2014/main" id="{0DDADA83-B8A0-1BA7-0B06-852AFA306B0F}"/>
              </a:ext>
            </a:extLst>
          </p:cNvPr>
          <p:cNvSpPr txBox="1"/>
          <p:nvPr/>
        </p:nvSpPr>
        <p:spPr>
          <a:xfrm>
            <a:off x="6377767" y="1003143"/>
            <a:ext cx="2492091" cy="916800"/>
          </a:xfrm>
          <a:prstGeom prst="rect">
            <a:avLst/>
          </a:prstGeom>
          <a:noFill/>
          <a:ln w="31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bg1"/>
                </a:solidFill>
                <a:latin typeface="Avenir"/>
                <a:ea typeface="Avenir"/>
                <a:cs typeface="Avenir"/>
                <a:sym typeface="Avenir"/>
              </a:rPr>
              <a:t>Colorado and California produce beer with most volume</a:t>
            </a:r>
            <a:endParaRPr sz="1600" b="1" dirty="0">
              <a:solidFill>
                <a:schemeClr val="bg1"/>
              </a:solidFill>
              <a:latin typeface="Avenir"/>
              <a:ea typeface="Avenir"/>
              <a:cs typeface="Avenir"/>
              <a:sym typeface="Avenir"/>
            </a:endParaRPr>
          </a:p>
        </p:txBody>
      </p:sp>
      <p:cxnSp>
        <p:nvCxnSpPr>
          <p:cNvPr id="5" name="Straight Arrow Connector 4">
            <a:extLst>
              <a:ext uri="{FF2B5EF4-FFF2-40B4-BE49-F238E27FC236}">
                <a16:creationId xmlns:a16="http://schemas.microsoft.com/office/drawing/2014/main" id="{9A6AD706-B65B-67F4-7035-B7F64B37375E}"/>
              </a:ext>
            </a:extLst>
          </p:cNvPr>
          <p:cNvCxnSpPr/>
          <p:nvPr/>
        </p:nvCxnSpPr>
        <p:spPr>
          <a:xfrm flipH="1">
            <a:off x="1346200" y="1470274"/>
            <a:ext cx="5029098" cy="56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7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p49"/>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387" name="Google Shape;387;p49"/>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388" name="Google Shape;388;p49"/>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89" name="Google Shape;389;p49"/>
          <p:cNvSpPr/>
          <p:nvPr/>
        </p:nvSpPr>
        <p:spPr>
          <a:xfrm>
            <a:off x="0" y="0"/>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90" name="Google Shape;390;p49"/>
          <p:cNvSpPr txBox="1">
            <a:spLocks noGrp="1"/>
          </p:cNvSpPr>
          <p:nvPr>
            <p:ph type="title"/>
          </p:nvPr>
        </p:nvSpPr>
        <p:spPr>
          <a:xfrm>
            <a:off x="151946" y="-187676"/>
            <a:ext cx="6744153" cy="845392"/>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2"/>
              </a:buClr>
              <a:buSzPts val="3300"/>
              <a:buFont typeface="Avenir"/>
              <a:buNone/>
            </a:pPr>
            <a:r>
              <a:rPr lang="en" u="sng" dirty="0">
                <a:solidFill>
                  <a:schemeClr val="dk2"/>
                </a:solidFill>
              </a:rPr>
              <a:t>Style and Ounces relationship</a:t>
            </a:r>
            <a:endParaRPr dirty="0">
              <a:solidFill>
                <a:schemeClr val="dk2"/>
              </a:solidFill>
            </a:endParaRPr>
          </a:p>
        </p:txBody>
      </p:sp>
      <p:sp>
        <p:nvSpPr>
          <p:cNvPr id="391" name="Google Shape;391;p49"/>
          <p:cNvSpPr/>
          <p:nvPr/>
        </p:nvSpPr>
        <p:spPr>
          <a:xfrm>
            <a:off x="0" y="4298109"/>
            <a:ext cx="9144000" cy="845391"/>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92" name="Google Shape;392;p49"/>
          <p:cNvSpPr/>
          <p:nvPr/>
        </p:nvSpPr>
        <p:spPr>
          <a:xfrm rot="10800000">
            <a:off x="-2295" y="4298110"/>
            <a:ext cx="9143999" cy="845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93" name="Google Shape;393;p49"/>
          <p:cNvPicPr preferRelativeResize="0"/>
          <p:nvPr/>
        </p:nvPicPr>
        <p:blipFill rotWithShape="1">
          <a:blip r:embed="rId5">
            <a:alphaModFix/>
          </a:blip>
          <a:srcRect/>
          <a:stretch/>
        </p:blipFill>
        <p:spPr>
          <a:xfrm>
            <a:off x="1996168" y="741066"/>
            <a:ext cx="6907919" cy="30312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p49"/>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387" name="Google Shape;387;p49"/>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388" name="Google Shape;388;p49"/>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89" name="Google Shape;389;p49"/>
          <p:cNvSpPr/>
          <p:nvPr/>
        </p:nvSpPr>
        <p:spPr>
          <a:xfrm>
            <a:off x="2286" y="-4"/>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595959"/>
              </a:solidFill>
              <a:latin typeface="Avenir"/>
              <a:ea typeface="Avenir"/>
              <a:cs typeface="Avenir"/>
              <a:sym typeface="Avenir"/>
            </a:endParaRPr>
          </a:p>
        </p:txBody>
      </p:sp>
      <p:sp>
        <p:nvSpPr>
          <p:cNvPr id="390" name="Google Shape;390;p49"/>
          <p:cNvSpPr txBox="1">
            <a:spLocks noGrp="1"/>
          </p:cNvSpPr>
          <p:nvPr>
            <p:ph type="title"/>
          </p:nvPr>
        </p:nvSpPr>
        <p:spPr>
          <a:xfrm>
            <a:off x="151946" y="-187676"/>
            <a:ext cx="6744153" cy="845392"/>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2"/>
              </a:buClr>
              <a:buSzPts val="3300"/>
              <a:buFont typeface="Avenir"/>
              <a:buNone/>
            </a:pPr>
            <a:r>
              <a:rPr lang="en" u="sng" dirty="0">
                <a:solidFill>
                  <a:schemeClr val="dk2"/>
                </a:solidFill>
              </a:rPr>
              <a:t>Style and Ounces relationship</a:t>
            </a:r>
            <a:endParaRPr dirty="0">
              <a:solidFill>
                <a:schemeClr val="dk2"/>
              </a:solidFill>
            </a:endParaRPr>
          </a:p>
        </p:txBody>
      </p:sp>
      <p:sp>
        <p:nvSpPr>
          <p:cNvPr id="391" name="Google Shape;391;p49"/>
          <p:cNvSpPr/>
          <p:nvPr/>
        </p:nvSpPr>
        <p:spPr>
          <a:xfrm>
            <a:off x="0" y="4298109"/>
            <a:ext cx="9144000" cy="845391"/>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392" name="Google Shape;392;p49"/>
          <p:cNvSpPr/>
          <p:nvPr/>
        </p:nvSpPr>
        <p:spPr>
          <a:xfrm rot="10800000">
            <a:off x="-2295" y="4298110"/>
            <a:ext cx="9143999" cy="845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pic>
        <p:nvPicPr>
          <p:cNvPr id="393" name="Google Shape;393;p49"/>
          <p:cNvPicPr preferRelativeResize="0"/>
          <p:nvPr/>
        </p:nvPicPr>
        <p:blipFill rotWithShape="1">
          <a:blip r:embed="rId5">
            <a:alphaModFix/>
          </a:blip>
          <a:srcRect/>
          <a:stretch/>
        </p:blipFill>
        <p:spPr>
          <a:xfrm>
            <a:off x="1996168" y="741066"/>
            <a:ext cx="6907919" cy="3031236"/>
          </a:xfrm>
          <a:prstGeom prst="rect">
            <a:avLst/>
          </a:prstGeom>
          <a:noFill/>
          <a:ln>
            <a:noFill/>
          </a:ln>
        </p:spPr>
      </p:pic>
      <p:sp>
        <p:nvSpPr>
          <p:cNvPr id="394" name="Google Shape;394;p49"/>
          <p:cNvSpPr/>
          <p:nvPr/>
        </p:nvSpPr>
        <p:spPr>
          <a:xfrm>
            <a:off x="5325035" y="939373"/>
            <a:ext cx="155602" cy="1896036"/>
          </a:xfrm>
          <a:prstGeom prst="rect">
            <a:avLst/>
          </a:prstGeom>
          <a:noFill/>
          <a:ln w="28575" cap="flat" cmpd="sng">
            <a:solidFill>
              <a:srgbClr val="6A85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395" name="Google Shape;395;p49"/>
          <p:cNvSpPr/>
          <p:nvPr/>
        </p:nvSpPr>
        <p:spPr>
          <a:xfrm>
            <a:off x="7173232" y="1355699"/>
            <a:ext cx="156215" cy="1510511"/>
          </a:xfrm>
          <a:prstGeom prst="rect">
            <a:avLst/>
          </a:prstGeom>
          <a:noFill/>
          <a:ln w="28575" cap="flat" cmpd="sng">
            <a:solidFill>
              <a:srgbClr val="6A85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2" name="Google Shape;324;p44">
            <a:extLst>
              <a:ext uri="{FF2B5EF4-FFF2-40B4-BE49-F238E27FC236}">
                <a16:creationId xmlns:a16="http://schemas.microsoft.com/office/drawing/2014/main" id="{97C3BAF6-91FA-0670-7B43-6C8F66C7796B}"/>
              </a:ext>
            </a:extLst>
          </p:cNvPr>
          <p:cNvSpPr txBox="1"/>
          <p:nvPr/>
        </p:nvSpPr>
        <p:spPr>
          <a:xfrm flipH="1">
            <a:off x="93155" y="765092"/>
            <a:ext cx="1808429" cy="1643210"/>
          </a:xfrm>
          <a:prstGeom prst="rect">
            <a:avLst/>
          </a:prstGeom>
          <a:noFill/>
          <a:ln w="31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chemeClr val="tx1"/>
                </a:solidFill>
                <a:latin typeface="Avenir"/>
                <a:ea typeface="Avenir"/>
                <a:cs typeface="Avenir"/>
                <a:sym typeface="Avenir"/>
              </a:rPr>
              <a:t>American IPA Style has the most ounces, with American Pale Ale being a runner up </a:t>
            </a:r>
            <a:endParaRPr sz="1600" b="1" dirty="0">
              <a:solidFill>
                <a:schemeClr val="tx1"/>
              </a:solidFill>
              <a:latin typeface="Avenir"/>
              <a:ea typeface="Avenir"/>
              <a:cs typeface="Avenir"/>
              <a:sym typeface="Avenir"/>
            </a:endParaRPr>
          </a:p>
        </p:txBody>
      </p:sp>
      <p:cxnSp>
        <p:nvCxnSpPr>
          <p:cNvPr id="3" name="Straight Arrow Connector 2">
            <a:extLst>
              <a:ext uri="{FF2B5EF4-FFF2-40B4-BE49-F238E27FC236}">
                <a16:creationId xmlns:a16="http://schemas.microsoft.com/office/drawing/2014/main" id="{656BEEAC-3558-517F-08AA-B6CEA114640C}"/>
              </a:ext>
            </a:extLst>
          </p:cNvPr>
          <p:cNvCxnSpPr>
            <a:cxnSpLocks/>
          </p:cNvCxnSpPr>
          <p:nvPr/>
        </p:nvCxnSpPr>
        <p:spPr>
          <a:xfrm>
            <a:off x="1901584" y="1201729"/>
            <a:ext cx="34023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DD05F2-84A4-5A99-3E84-9C52A56FD6DC}"/>
              </a:ext>
            </a:extLst>
          </p:cNvPr>
          <p:cNvCxnSpPr>
            <a:cxnSpLocks/>
          </p:cNvCxnSpPr>
          <p:nvPr/>
        </p:nvCxnSpPr>
        <p:spPr>
          <a:xfrm>
            <a:off x="1901584" y="2217729"/>
            <a:ext cx="52716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0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4"/>
                                        </p:tgtEl>
                                        <p:attrNameLst>
                                          <p:attrName>style.visibility</p:attrName>
                                        </p:attrNameLst>
                                      </p:cBhvr>
                                      <p:to>
                                        <p:strVal val="visible"/>
                                      </p:to>
                                    </p:set>
                                    <p:animEffect transition="in" filter="dissolve">
                                      <p:cBhvr>
                                        <p:cTn id="16" dur="500"/>
                                        <p:tgtEl>
                                          <p:spTgt spid="39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dissolve">
                                      <p:cBhvr>
                                        <p:cTn id="19"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animBg="1"/>
      <p:bldP spid="395"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50"/>
          <p:cNvSpPr/>
          <p:nvPr/>
        </p:nvSpPr>
        <p:spPr>
          <a:xfrm>
            <a:off x="0" y="1"/>
            <a:ext cx="9144000" cy="5143503"/>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402" name="Google Shape;402;p50"/>
          <p:cNvPicPr preferRelativeResize="0"/>
          <p:nvPr/>
        </p:nvPicPr>
        <p:blipFill rotWithShape="1">
          <a:blip r:embed="rId3">
            <a:alphaModFix amt="35000"/>
          </a:blip>
          <a:srcRect/>
          <a:stretch/>
        </p:blipFill>
        <p:spPr>
          <a:xfrm>
            <a:off x="0" y="1"/>
            <a:ext cx="9144000" cy="1044301"/>
          </a:xfrm>
          <a:prstGeom prst="rect">
            <a:avLst/>
          </a:prstGeom>
          <a:noFill/>
          <a:ln>
            <a:noFill/>
          </a:ln>
        </p:spPr>
      </p:pic>
      <p:sp>
        <p:nvSpPr>
          <p:cNvPr id="403" name="Google Shape;403;p50"/>
          <p:cNvSpPr/>
          <p:nvPr/>
        </p:nvSpPr>
        <p:spPr>
          <a:xfrm>
            <a:off x="2286" y="-197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04" name="Google Shape;404;p50"/>
          <p:cNvSpPr/>
          <p:nvPr/>
        </p:nvSpPr>
        <p:spPr>
          <a:xfrm>
            <a:off x="0" y="-1970"/>
            <a:ext cx="9141714" cy="5143500"/>
          </a:xfrm>
          <a:prstGeom prst="rect">
            <a:avLst/>
          </a:prstGeom>
          <a:solidFill>
            <a:schemeClr val="lt2">
              <a:alpha val="60784"/>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05" name="Google Shape;405;p50"/>
          <p:cNvSpPr/>
          <p:nvPr/>
        </p:nvSpPr>
        <p:spPr>
          <a:xfrm>
            <a:off x="0" y="1"/>
            <a:ext cx="9144000" cy="2925246"/>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06" name="Google Shape;406;p50"/>
          <p:cNvSpPr/>
          <p:nvPr/>
        </p:nvSpPr>
        <p:spPr>
          <a:xfrm rot="10800000">
            <a:off x="-3" y="-1"/>
            <a:ext cx="9143999" cy="2932390"/>
          </a:xfrm>
          <a:prstGeom prst="rect">
            <a:avLst/>
          </a:prstGeom>
          <a:blipFill rotWithShape="1">
            <a:blip r:embed="rId4">
              <a:alphaModFix amt="20000"/>
            </a:blip>
            <a:tile tx="88900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407" name="Google Shape;407;p50"/>
          <p:cNvSpPr txBox="1">
            <a:spLocks noGrp="1"/>
          </p:cNvSpPr>
          <p:nvPr>
            <p:ph type="title"/>
          </p:nvPr>
        </p:nvSpPr>
        <p:spPr>
          <a:xfrm>
            <a:off x="1161838" y="-82625"/>
            <a:ext cx="6822600" cy="5844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100000"/>
              </a:lnSpc>
              <a:spcBef>
                <a:spcPts val="0"/>
              </a:spcBef>
              <a:spcAft>
                <a:spcPts val="0"/>
              </a:spcAft>
              <a:buClr>
                <a:schemeClr val="lt1"/>
              </a:buClr>
              <a:buSzPts val="3300"/>
              <a:buFont typeface="Avenir"/>
              <a:buNone/>
            </a:pPr>
            <a:r>
              <a:rPr lang="en"/>
              <a:t>ABV Misreporting and Beer Variety</a:t>
            </a:r>
            <a:endParaRPr/>
          </a:p>
        </p:txBody>
      </p:sp>
      <p:pic>
        <p:nvPicPr>
          <p:cNvPr id="408" name="Google Shape;408;p50" descr="A graph of a bar graph&#10;&#10;Description automatically generated"/>
          <p:cNvPicPr preferRelativeResize="0"/>
          <p:nvPr/>
        </p:nvPicPr>
        <p:blipFill rotWithShape="1">
          <a:blip r:embed="rId5">
            <a:alphaModFix/>
          </a:blip>
          <a:srcRect r="16929" b="4906"/>
          <a:stretch/>
        </p:blipFill>
        <p:spPr>
          <a:xfrm>
            <a:off x="90200" y="520175"/>
            <a:ext cx="6366102" cy="4099200"/>
          </a:xfrm>
          <a:prstGeom prst="rect">
            <a:avLst/>
          </a:prstGeom>
          <a:noFill/>
          <a:ln>
            <a:noFill/>
          </a:ln>
        </p:spPr>
      </p:pic>
      <p:sp>
        <p:nvSpPr>
          <p:cNvPr id="409" name="Google Shape;409;p50"/>
          <p:cNvSpPr txBox="1"/>
          <p:nvPr/>
        </p:nvSpPr>
        <p:spPr>
          <a:xfrm>
            <a:off x="6580250" y="2998150"/>
            <a:ext cx="2563800" cy="792300"/>
          </a:xfrm>
          <a:prstGeom prst="rect">
            <a:avLst/>
          </a:prstGeom>
          <a:solidFill>
            <a:schemeClr val="lt2"/>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Avenir"/>
                <a:ea typeface="Avenir"/>
                <a:cs typeface="Avenir"/>
                <a:sym typeface="Avenir"/>
              </a:rPr>
              <a:t>Flat line, not much evidence of relationship</a:t>
            </a:r>
            <a:endParaRPr sz="1700" b="1">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51"/>
          <p:cNvSpPr/>
          <p:nvPr/>
        </p:nvSpPr>
        <p:spPr>
          <a:xfrm>
            <a:off x="0" y="1"/>
            <a:ext cx="9144000" cy="5143500"/>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pic>
        <p:nvPicPr>
          <p:cNvPr id="416" name="Google Shape;416;p51"/>
          <p:cNvPicPr preferRelativeResize="0"/>
          <p:nvPr/>
        </p:nvPicPr>
        <p:blipFill rotWithShape="1">
          <a:blip r:embed="rId3">
            <a:alphaModFix amt="35000"/>
          </a:blip>
          <a:srcRect/>
          <a:stretch/>
        </p:blipFill>
        <p:spPr>
          <a:xfrm>
            <a:off x="0" y="1"/>
            <a:ext cx="9143999" cy="1044301"/>
          </a:xfrm>
          <a:prstGeom prst="rect">
            <a:avLst/>
          </a:prstGeom>
          <a:noFill/>
          <a:ln>
            <a:noFill/>
          </a:ln>
        </p:spPr>
      </p:pic>
      <p:sp>
        <p:nvSpPr>
          <p:cNvPr id="417" name="Google Shape;417;p51"/>
          <p:cNvSpPr/>
          <p:nvPr/>
        </p:nvSpPr>
        <p:spPr>
          <a:xfrm>
            <a:off x="2286" y="-197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18" name="Google Shape;418;p51"/>
          <p:cNvSpPr/>
          <p:nvPr/>
        </p:nvSpPr>
        <p:spPr>
          <a:xfrm>
            <a:off x="0" y="-1970"/>
            <a:ext cx="9141600" cy="5143500"/>
          </a:xfrm>
          <a:prstGeom prst="rect">
            <a:avLst/>
          </a:prstGeom>
          <a:solidFill>
            <a:schemeClr val="lt2">
              <a:alpha val="60780"/>
            </a:schemeClr>
          </a:solid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19" name="Google Shape;419;p51"/>
          <p:cNvSpPr/>
          <p:nvPr/>
        </p:nvSpPr>
        <p:spPr>
          <a:xfrm>
            <a:off x="0" y="1"/>
            <a:ext cx="9144000" cy="2925300"/>
          </a:xfrm>
          <a:prstGeom prst="rect">
            <a:avLst/>
          </a:prstGeom>
          <a:solidFill>
            <a:srgbClr val="5A41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95959"/>
              </a:solidFill>
              <a:latin typeface="Avenir"/>
              <a:ea typeface="Avenir"/>
              <a:cs typeface="Avenir"/>
              <a:sym typeface="Avenir"/>
            </a:endParaRPr>
          </a:p>
        </p:txBody>
      </p:sp>
      <p:sp>
        <p:nvSpPr>
          <p:cNvPr id="420" name="Google Shape;420;p51"/>
          <p:cNvSpPr/>
          <p:nvPr/>
        </p:nvSpPr>
        <p:spPr>
          <a:xfrm rot="10800000">
            <a:off x="-4" y="-111"/>
            <a:ext cx="9144000" cy="2932500"/>
          </a:xfrm>
          <a:prstGeom prst="rect">
            <a:avLst/>
          </a:prstGeom>
          <a:blipFill rotWithShape="1">
            <a:blip r:embed="rId4">
              <a:alphaModFix amt="20000"/>
            </a:blip>
            <a:tile tx="889000" ty="0" sx="99997" sy="99997"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venir"/>
              <a:ea typeface="Avenir"/>
              <a:cs typeface="Avenir"/>
              <a:sym typeface="Avenir"/>
            </a:endParaRPr>
          </a:p>
        </p:txBody>
      </p:sp>
      <p:sp>
        <p:nvSpPr>
          <p:cNvPr id="421" name="Google Shape;421;p51"/>
          <p:cNvSpPr txBox="1">
            <a:spLocks noGrp="1"/>
          </p:cNvSpPr>
          <p:nvPr>
            <p:ph type="title"/>
          </p:nvPr>
        </p:nvSpPr>
        <p:spPr>
          <a:xfrm>
            <a:off x="1159488" y="78675"/>
            <a:ext cx="6822600" cy="5844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100000"/>
              </a:lnSpc>
              <a:spcBef>
                <a:spcPts val="0"/>
              </a:spcBef>
              <a:spcAft>
                <a:spcPts val="0"/>
              </a:spcAft>
              <a:buClr>
                <a:schemeClr val="lt1"/>
              </a:buClr>
              <a:buSzPts val="3300"/>
              <a:buFont typeface="Avenir"/>
              <a:buNone/>
            </a:pPr>
            <a:r>
              <a:rPr lang="en"/>
              <a:t>IBU Misreporting and Beer Variety</a:t>
            </a:r>
            <a:endParaRPr/>
          </a:p>
        </p:txBody>
      </p:sp>
      <p:pic>
        <p:nvPicPr>
          <p:cNvPr id="422" name="Google Shape;422;p51"/>
          <p:cNvPicPr preferRelativeResize="0"/>
          <p:nvPr/>
        </p:nvPicPr>
        <p:blipFill>
          <a:blip r:embed="rId5">
            <a:alphaModFix/>
          </a:blip>
          <a:stretch>
            <a:fillRect/>
          </a:stretch>
        </p:blipFill>
        <p:spPr>
          <a:xfrm>
            <a:off x="103138" y="663075"/>
            <a:ext cx="6518676" cy="3984149"/>
          </a:xfrm>
          <a:prstGeom prst="rect">
            <a:avLst/>
          </a:prstGeom>
          <a:noFill/>
          <a:ln>
            <a:noFill/>
          </a:ln>
        </p:spPr>
      </p:pic>
      <p:sp>
        <p:nvSpPr>
          <p:cNvPr id="423" name="Google Shape;423;p51"/>
          <p:cNvSpPr txBox="1"/>
          <p:nvPr/>
        </p:nvSpPr>
        <p:spPr>
          <a:xfrm>
            <a:off x="6730525" y="1893950"/>
            <a:ext cx="2324400" cy="753600"/>
          </a:xfrm>
          <a:prstGeom prst="rect">
            <a:avLst/>
          </a:prstGeom>
          <a:solidFill>
            <a:schemeClr val="lt2"/>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venir"/>
                <a:ea typeface="Avenir"/>
                <a:cs typeface="Avenir"/>
                <a:sym typeface="Avenir"/>
              </a:rPr>
              <a:t>Slight linear relationship?</a:t>
            </a:r>
            <a:endParaRPr sz="1600" b="1"/>
          </a:p>
        </p:txBody>
      </p:sp>
      <p:sp>
        <p:nvSpPr>
          <p:cNvPr id="424" name="Google Shape;424;p51"/>
          <p:cNvSpPr txBox="1"/>
          <p:nvPr/>
        </p:nvSpPr>
        <p:spPr>
          <a:xfrm>
            <a:off x="6767200" y="3172625"/>
            <a:ext cx="2225400" cy="75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nir"/>
                <a:ea typeface="Avenir"/>
                <a:cs typeface="Avenir"/>
                <a:sym typeface="Avenir"/>
              </a:rPr>
              <a:t>Regression analysis needed to determine if correlation exists …</a:t>
            </a:r>
            <a:endParaRPr>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animEffect transition="in" filter="fade">
                                      <p:cBhvr>
                                        <p:cTn id="11"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114300" y="0"/>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150" name="Google Shape;150;p27"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6853" cy="31468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172648" y="1112201"/>
            <a:ext cx="4183452" cy="9942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4400" dirty="0"/>
              <a:t>Thank You! </a:t>
            </a:r>
            <a:endParaRPr sz="4400" dirty="0"/>
          </a:p>
        </p:txBody>
      </p:sp>
      <p:pic>
        <p:nvPicPr>
          <p:cNvPr id="3" name="Picture 2" descr="Row of glasses of beer">
            <a:extLst>
              <a:ext uri="{FF2B5EF4-FFF2-40B4-BE49-F238E27FC236}">
                <a16:creationId xmlns:a16="http://schemas.microsoft.com/office/drawing/2014/main" id="{E3837399-3591-0CF2-A834-675096A1D874}"/>
              </a:ext>
            </a:extLst>
          </p:cNvPr>
          <p:cNvPicPr>
            <a:picLocks noChangeAspect="1"/>
          </p:cNvPicPr>
          <p:nvPr/>
        </p:nvPicPr>
        <p:blipFill>
          <a:blip r:embed="rId3"/>
          <a:stretch>
            <a:fillRect/>
          </a:stretch>
        </p:blipFill>
        <p:spPr>
          <a:xfrm>
            <a:off x="5055799" y="1609301"/>
            <a:ext cx="3713551" cy="2489200"/>
          </a:xfrm>
          <a:prstGeom prst="rect">
            <a:avLst/>
          </a:prstGeom>
        </p:spPr>
      </p:pic>
      <p:sp>
        <p:nvSpPr>
          <p:cNvPr id="4" name="Google Shape;429;p52">
            <a:extLst>
              <a:ext uri="{FF2B5EF4-FFF2-40B4-BE49-F238E27FC236}">
                <a16:creationId xmlns:a16="http://schemas.microsoft.com/office/drawing/2014/main" id="{4C8AAD86-C4A3-4522-0C68-F82BA13CE317}"/>
              </a:ext>
            </a:extLst>
          </p:cNvPr>
          <p:cNvSpPr txBox="1">
            <a:spLocks/>
          </p:cNvSpPr>
          <p:nvPr/>
        </p:nvSpPr>
        <p:spPr>
          <a:xfrm>
            <a:off x="388548" y="2571750"/>
            <a:ext cx="4183452" cy="994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Avenir"/>
              <a:buNone/>
              <a:defRPr sz="3300" b="1"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marL="457200" indent="-457200">
              <a:buFont typeface="Wingdings" pitchFamily="2" charset="2"/>
              <a:buChar char="q"/>
            </a:pPr>
            <a:r>
              <a:rPr lang="en-US" sz="1800" dirty="0">
                <a:solidFill>
                  <a:schemeClr val="tx2">
                    <a:lumMod val="90000"/>
                  </a:schemeClr>
                </a:solidFill>
                <a:hlinkClick r:id="rId4">
                  <a:extLst>
                    <a:ext uri="{A12FA001-AC4F-418D-AE19-62706E023703}">
                      <ahyp:hlinkClr xmlns:ahyp="http://schemas.microsoft.com/office/drawing/2018/hyperlinkcolor" val="tx"/>
                    </a:ext>
                  </a:extLst>
                </a:hlinkClick>
              </a:rPr>
              <a:t>jlaskow@mail.smu.edu</a:t>
            </a:r>
          </a:p>
          <a:p>
            <a:pPr marL="457200" indent="-457200">
              <a:buFont typeface="Wingdings" pitchFamily="2" charset="2"/>
              <a:buChar char="q"/>
            </a:pPr>
            <a:r>
              <a:rPr lang="en-US" sz="1800" dirty="0">
                <a:solidFill>
                  <a:schemeClr val="tx2">
                    <a:lumMod val="90000"/>
                  </a:schemeClr>
                </a:solidFill>
                <a:hlinkClick r:id="rId4">
                  <a:extLst>
                    <a:ext uri="{A12FA001-AC4F-418D-AE19-62706E023703}">
                      <ahyp:hlinkClr xmlns:ahyp="http://schemas.microsoft.com/office/drawing/2018/hyperlinkcolor" val="tx"/>
                    </a:ext>
                  </a:extLst>
                </a:hlinkClick>
              </a:rPr>
              <a:t>rkarthikeyan@mail.smu.edu</a:t>
            </a:r>
            <a:endParaRPr lang="en-US" sz="1800" dirty="0">
              <a:solidFill>
                <a:schemeClr val="tx2">
                  <a:lumMod val="90000"/>
                </a:schemeClr>
              </a:solidFill>
            </a:endParaRPr>
          </a:p>
          <a:p>
            <a:pPr marL="457200" indent="-457200">
              <a:buFont typeface="Wingdings" pitchFamily="2" charset="2"/>
              <a:buChar char="q"/>
            </a:pPr>
            <a:endParaRPr lang="en-US" sz="1800" dirty="0">
              <a:solidFill>
                <a:schemeClr val="tx2">
                  <a:lumMod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14300" y="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157" name="Google Shape;157;p28"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7000" cy="3146700"/>
          </a:xfrm>
          <a:prstGeom prst="rect">
            <a:avLst/>
          </a:prstGeom>
          <a:noFill/>
          <a:ln>
            <a:noFill/>
          </a:ln>
        </p:spPr>
      </p:pic>
      <p:sp>
        <p:nvSpPr>
          <p:cNvPr id="158" name="Google Shape;158;p28"/>
          <p:cNvSpPr txBox="1"/>
          <p:nvPr/>
        </p:nvSpPr>
        <p:spPr>
          <a:xfrm>
            <a:off x="6303508" y="1258775"/>
            <a:ext cx="2099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venir"/>
                <a:ea typeface="Avenir"/>
                <a:cs typeface="Avenir"/>
                <a:sym typeface="Avenir"/>
              </a:rPr>
              <a:t>States With the Most Breweries:</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CO</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CA</a:t>
            </a:r>
            <a:endParaRPr sz="1100"/>
          </a:p>
        </p:txBody>
      </p:sp>
      <p:cxnSp>
        <p:nvCxnSpPr>
          <p:cNvPr id="159" name="Google Shape;159;p28"/>
          <p:cNvCxnSpPr/>
          <p:nvPr/>
        </p:nvCxnSpPr>
        <p:spPr>
          <a:xfrm flipH="1">
            <a:off x="1074896" y="2015966"/>
            <a:ext cx="5295900" cy="50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0" name="Google Shape;160;p28"/>
          <p:cNvCxnSpPr/>
          <p:nvPr/>
        </p:nvCxnSpPr>
        <p:spPr>
          <a:xfrm flipH="1">
            <a:off x="904222" y="1790733"/>
            <a:ext cx="5483700" cy="5967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par>
                                <p:cTn id="8" presetID="1"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114300" y="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167" name="Google Shape;167;p29"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7000" cy="3146700"/>
          </a:xfrm>
          <a:prstGeom prst="rect">
            <a:avLst/>
          </a:prstGeom>
          <a:noFill/>
          <a:ln>
            <a:noFill/>
          </a:ln>
        </p:spPr>
      </p:pic>
      <p:sp>
        <p:nvSpPr>
          <p:cNvPr id="168" name="Google Shape;168;p29"/>
          <p:cNvSpPr txBox="1"/>
          <p:nvPr/>
        </p:nvSpPr>
        <p:spPr>
          <a:xfrm>
            <a:off x="6303508" y="1258775"/>
            <a:ext cx="2099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venir"/>
                <a:ea typeface="Avenir"/>
                <a:cs typeface="Avenir"/>
                <a:sym typeface="Avenir"/>
              </a:rPr>
              <a:t>States With the Most Breweries:</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CO</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CA</a:t>
            </a:r>
            <a:endParaRPr sz="1100"/>
          </a:p>
        </p:txBody>
      </p:sp>
      <p:cxnSp>
        <p:nvCxnSpPr>
          <p:cNvPr id="169" name="Google Shape;169;p29"/>
          <p:cNvCxnSpPr/>
          <p:nvPr/>
        </p:nvCxnSpPr>
        <p:spPr>
          <a:xfrm flipH="1">
            <a:off x="1074896" y="2015966"/>
            <a:ext cx="5295900" cy="50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 name="Google Shape;170;p29"/>
          <p:cNvCxnSpPr/>
          <p:nvPr/>
        </p:nvCxnSpPr>
        <p:spPr>
          <a:xfrm flipH="1">
            <a:off x="904222" y="1790733"/>
            <a:ext cx="5483700" cy="596700"/>
          </a:xfrm>
          <a:prstGeom prst="straightConnector1">
            <a:avLst/>
          </a:prstGeom>
          <a:noFill/>
          <a:ln w="9525" cap="flat" cmpd="sng">
            <a:solidFill>
              <a:schemeClr val="accent1"/>
            </a:solidFill>
            <a:prstDash val="solid"/>
            <a:miter lim="800000"/>
            <a:headEnd type="none" w="sm" len="sm"/>
            <a:tailEnd type="triangle" w="med" len="med"/>
          </a:ln>
        </p:spPr>
      </p:cxnSp>
      <p:sp>
        <p:nvSpPr>
          <p:cNvPr id="171" name="Google Shape;171;p29"/>
          <p:cNvSpPr txBox="1"/>
          <p:nvPr/>
        </p:nvSpPr>
        <p:spPr>
          <a:xfrm>
            <a:off x="6334088" y="2901963"/>
            <a:ext cx="2196000" cy="1100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lt1"/>
                </a:solidFill>
                <a:latin typeface="Avenir"/>
                <a:ea typeface="Avenir"/>
                <a:cs typeface="Avenir"/>
                <a:sym typeface="Avenir"/>
              </a:rPr>
              <a:t>Economic </a:t>
            </a:r>
            <a:r>
              <a:rPr lang="en" b="1">
                <a:solidFill>
                  <a:schemeClr val="lt1"/>
                </a:solidFill>
                <a:latin typeface="Avenir"/>
                <a:ea typeface="Avenir"/>
                <a:cs typeface="Avenir"/>
                <a:sym typeface="Avenir"/>
              </a:rPr>
              <a:t>f</a:t>
            </a:r>
            <a:r>
              <a:rPr lang="en" sz="1400" b="1">
                <a:solidFill>
                  <a:schemeClr val="lt1"/>
                </a:solidFill>
                <a:latin typeface="Avenir"/>
                <a:ea typeface="Avenir"/>
                <a:cs typeface="Avenir"/>
                <a:sym typeface="Avenir"/>
              </a:rPr>
              <a:t>luctuations </a:t>
            </a:r>
            <a:r>
              <a:rPr lang="en" b="1">
                <a:solidFill>
                  <a:schemeClr val="lt1"/>
                </a:solidFill>
                <a:latin typeface="Avenir"/>
                <a:ea typeface="Avenir"/>
                <a:cs typeface="Avenir"/>
                <a:sym typeface="Avenir"/>
              </a:rPr>
              <a:t>w</a:t>
            </a:r>
            <a:r>
              <a:rPr lang="en" sz="1400" b="1">
                <a:solidFill>
                  <a:schemeClr val="lt1"/>
                </a:solidFill>
                <a:latin typeface="Avenir"/>
                <a:ea typeface="Avenir"/>
                <a:cs typeface="Avenir"/>
                <a:sym typeface="Avenir"/>
              </a:rPr>
              <a:t>ithin these 2 states might have the greatest impact on production</a:t>
            </a:r>
            <a:endParaRPr sz="1100">
              <a:solidFill>
                <a:schemeClr val="lt1"/>
              </a:solidFill>
            </a:endParaRPr>
          </a:p>
          <a:p>
            <a:pPr marL="0" marR="0" lvl="0" indent="0" algn="l" rtl="0">
              <a:spcBef>
                <a:spcPts val="0"/>
              </a:spcBef>
              <a:spcAft>
                <a:spcPts val="0"/>
              </a:spcAft>
              <a:buNone/>
            </a:pP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114300" y="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178" name="Google Shape;178;p30"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7000" cy="3146700"/>
          </a:xfrm>
          <a:prstGeom prst="rect">
            <a:avLst/>
          </a:prstGeom>
          <a:noFill/>
          <a:ln>
            <a:noFill/>
          </a:ln>
        </p:spPr>
      </p:pic>
      <p:sp>
        <p:nvSpPr>
          <p:cNvPr id="179" name="Google Shape;179;p30"/>
          <p:cNvSpPr txBox="1"/>
          <p:nvPr/>
        </p:nvSpPr>
        <p:spPr>
          <a:xfrm>
            <a:off x="6303508" y="1258775"/>
            <a:ext cx="2099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venir"/>
                <a:ea typeface="Avenir"/>
                <a:cs typeface="Avenir"/>
                <a:sym typeface="Avenir"/>
              </a:rPr>
              <a:t>States With the Most Breweries:</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CO</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CA</a:t>
            </a:r>
            <a:endParaRPr sz="1100"/>
          </a:p>
        </p:txBody>
      </p:sp>
      <p:cxnSp>
        <p:nvCxnSpPr>
          <p:cNvPr id="180" name="Google Shape;180;p30"/>
          <p:cNvCxnSpPr/>
          <p:nvPr/>
        </p:nvCxnSpPr>
        <p:spPr>
          <a:xfrm flipH="1">
            <a:off x="1074896" y="2015966"/>
            <a:ext cx="5295900" cy="50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1" name="Google Shape;181;p30"/>
          <p:cNvCxnSpPr/>
          <p:nvPr/>
        </p:nvCxnSpPr>
        <p:spPr>
          <a:xfrm flipH="1">
            <a:off x="904222" y="1790733"/>
            <a:ext cx="5483700" cy="596700"/>
          </a:xfrm>
          <a:prstGeom prst="straightConnector1">
            <a:avLst/>
          </a:prstGeom>
          <a:noFill/>
          <a:ln w="9525" cap="flat" cmpd="sng">
            <a:solidFill>
              <a:schemeClr val="accent1"/>
            </a:solidFill>
            <a:prstDash val="solid"/>
            <a:miter lim="800000"/>
            <a:headEnd type="none" w="sm" len="sm"/>
            <a:tailEnd type="triangle" w="med" len="med"/>
          </a:ln>
        </p:spPr>
      </p:cxnSp>
      <p:sp>
        <p:nvSpPr>
          <p:cNvPr id="182" name="Google Shape;182;p30"/>
          <p:cNvSpPr txBox="1"/>
          <p:nvPr/>
        </p:nvSpPr>
        <p:spPr>
          <a:xfrm>
            <a:off x="6334100" y="2901972"/>
            <a:ext cx="21960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lt1"/>
                </a:solidFill>
                <a:latin typeface="Avenir"/>
                <a:ea typeface="Avenir"/>
                <a:cs typeface="Avenir"/>
                <a:sym typeface="Avenir"/>
              </a:rPr>
              <a:t>Economic </a:t>
            </a:r>
            <a:r>
              <a:rPr lang="en" b="1">
                <a:solidFill>
                  <a:schemeClr val="lt1"/>
                </a:solidFill>
                <a:latin typeface="Avenir"/>
                <a:ea typeface="Avenir"/>
                <a:cs typeface="Avenir"/>
                <a:sym typeface="Avenir"/>
              </a:rPr>
              <a:t>f</a:t>
            </a:r>
            <a:r>
              <a:rPr lang="en" sz="1400" b="1">
                <a:solidFill>
                  <a:schemeClr val="lt1"/>
                </a:solidFill>
                <a:latin typeface="Avenir"/>
                <a:ea typeface="Avenir"/>
                <a:cs typeface="Avenir"/>
                <a:sym typeface="Avenir"/>
              </a:rPr>
              <a:t>luctuations </a:t>
            </a:r>
            <a:r>
              <a:rPr lang="en" b="1">
                <a:solidFill>
                  <a:schemeClr val="lt1"/>
                </a:solidFill>
                <a:latin typeface="Avenir"/>
                <a:ea typeface="Avenir"/>
                <a:cs typeface="Avenir"/>
                <a:sym typeface="Avenir"/>
              </a:rPr>
              <a:t>w</a:t>
            </a:r>
            <a:r>
              <a:rPr lang="en" sz="1400" b="1">
                <a:solidFill>
                  <a:schemeClr val="lt1"/>
                </a:solidFill>
                <a:latin typeface="Avenir"/>
                <a:ea typeface="Avenir"/>
                <a:cs typeface="Avenir"/>
                <a:sym typeface="Avenir"/>
              </a:rPr>
              <a:t>ithin these 2 states might have the greatest impact on production</a:t>
            </a:r>
            <a:endParaRPr sz="1100">
              <a:solidFill>
                <a:schemeClr val="lt1"/>
              </a:solidFill>
            </a:endParaRPr>
          </a:p>
        </p:txBody>
      </p:sp>
      <p:sp>
        <p:nvSpPr>
          <p:cNvPr id="183" name="Google Shape;183;p30"/>
          <p:cNvSpPr txBox="1"/>
          <p:nvPr/>
        </p:nvSpPr>
        <p:spPr>
          <a:xfrm>
            <a:off x="6303500" y="3745300"/>
            <a:ext cx="19389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a:solidFill>
                  <a:schemeClr val="lt1"/>
                </a:solidFill>
                <a:latin typeface="Avenir"/>
                <a:ea typeface="Avenir"/>
                <a:cs typeface="Avenir"/>
                <a:sym typeface="Avenir"/>
              </a:rPr>
              <a:t>Drought</a:t>
            </a:r>
            <a:endParaRPr b="1">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114300" y="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190" name="Google Shape;190;p31"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7000" cy="3146700"/>
          </a:xfrm>
          <a:prstGeom prst="rect">
            <a:avLst/>
          </a:prstGeom>
          <a:noFill/>
          <a:ln>
            <a:noFill/>
          </a:ln>
        </p:spPr>
      </p:pic>
      <p:sp>
        <p:nvSpPr>
          <p:cNvPr id="191" name="Google Shape;191;p31"/>
          <p:cNvSpPr txBox="1"/>
          <p:nvPr/>
        </p:nvSpPr>
        <p:spPr>
          <a:xfrm>
            <a:off x="6303508" y="1258775"/>
            <a:ext cx="2099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venir"/>
                <a:ea typeface="Avenir"/>
                <a:cs typeface="Avenir"/>
                <a:sym typeface="Avenir"/>
              </a:rPr>
              <a:t>States With the Most Breweries:</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CO</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CA</a:t>
            </a:r>
            <a:endParaRPr sz="1100"/>
          </a:p>
        </p:txBody>
      </p:sp>
      <p:cxnSp>
        <p:nvCxnSpPr>
          <p:cNvPr id="192" name="Google Shape;192;p31"/>
          <p:cNvCxnSpPr/>
          <p:nvPr/>
        </p:nvCxnSpPr>
        <p:spPr>
          <a:xfrm flipH="1">
            <a:off x="1074896" y="2015966"/>
            <a:ext cx="5295900" cy="50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3" name="Google Shape;193;p31"/>
          <p:cNvCxnSpPr/>
          <p:nvPr/>
        </p:nvCxnSpPr>
        <p:spPr>
          <a:xfrm flipH="1">
            <a:off x="904222" y="1790733"/>
            <a:ext cx="5483700" cy="596700"/>
          </a:xfrm>
          <a:prstGeom prst="straightConnector1">
            <a:avLst/>
          </a:prstGeom>
          <a:noFill/>
          <a:ln w="9525" cap="flat" cmpd="sng">
            <a:solidFill>
              <a:schemeClr val="accent1"/>
            </a:solidFill>
            <a:prstDash val="solid"/>
            <a:miter lim="800000"/>
            <a:headEnd type="none" w="sm" len="sm"/>
            <a:tailEnd type="triangle" w="med" len="med"/>
          </a:ln>
        </p:spPr>
      </p:cxnSp>
      <p:sp>
        <p:nvSpPr>
          <p:cNvPr id="194" name="Google Shape;194;p31"/>
          <p:cNvSpPr txBox="1"/>
          <p:nvPr/>
        </p:nvSpPr>
        <p:spPr>
          <a:xfrm>
            <a:off x="6334100" y="2901972"/>
            <a:ext cx="21960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lt1"/>
                </a:solidFill>
                <a:latin typeface="Avenir"/>
                <a:ea typeface="Avenir"/>
                <a:cs typeface="Avenir"/>
                <a:sym typeface="Avenir"/>
              </a:rPr>
              <a:t>Economic </a:t>
            </a:r>
            <a:r>
              <a:rPr lang="en" b="1">
                <a:solidFill>
                  <a:schemeClr val="lt1"/>
                </a:solidFill>
                <a:latin typeface="Avenir"/>
                <a:ea typeface="Avenir"/>
                <a:cs typeface="Avenir"/>
                <a:sym typeface="Avenir"/>
              </a:rPr>
              <a:t>f</a:t>
            </a:r>
            <a:r>
              <a:rPr lang="en" sz="1400" b="1">
                <a:solidFill>
                  <a:schemeClr val="lt1"/>
                </a:solidFill>
                <a:latin typeface="Avenir"/>
                <a:ea typeface="Avenir"/>
                <a:cs typeface="Avenir"/>
                <a:sym typeface="Avenir"/>
              </a:rPr>
              <a:t>luctuations </a:t>
            </a:r>
            <a:r>
              <a:rPr lang="en" b="1">
                <a:solidFill>
                  <a:schemeClr val="lt1"/>
                </a:solidFill>
                <a:latin typeface="Avenir"/>
                <a:ea typeface="Avenir"/>
                <a:cs typeface="Avenir"/>
                <a:sym typeface="Avenir"/>
              </a:rPr>
              <a:t>w</a:t>
            </a:r>
            <a:r>
              <a:rPr lang="en" sz="1400" b="1">
                <a:solidFill>
                  <a:schemeClr val="lt1"/>
                </a:solidFill>
                <a:latin typeface="Avenir"/>
                <a:ea typeface="Avenir"/>
                <a:cs typeface="Avenir"/>
                <a:sym typeface="Avenir"/>
              </a:rPr>
              <a:t>ithin these 2 states might have the greatest impact on production</a:t>
            </a:r>
            <a:endParaRPr sz="1100">
              <a:solidFill>
                <a:schemeClr val="lt1"/>
              </a:solidFill>
            </a:endParaRPr>
          </a:p>
        </p:txBody>
      </p:sp>
      <p:sp>
        <p:nvSpPr>
          <p:cNvPr id="195" name="Google Shape;195;p31"/>
          <p:cNvSpPr txBox="1"/>
          <p:nvPr/>
        </p:nvSpPr>
        <p:spPr>
          <a:xfrm>
            <a:off x="6303500" y="3745300"/>
            <a:ext cx="19389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a:solidFill>
                  <a:schemeClr val="lt1"/>
                </a:solidFill>
                <a:latin typeface="Avenir"/>
                <a:ea typeface="Avenir"/>
                <a:cs typeface="Avenir"/>
                <a:sym typeface="Avenir"/>
              </a:rPr>
              <a:t>Drought</a:t>
            </a:r>
            <a:endParaRPr b="1">
              <a:solidFill>
                <a:schemeClr val="lt1"/>
              </a:solidFill>
              <a:latin typeface="Avenir"/>
              <a:ea typeface="Avenir"/>
              <a:cs typeface="Avenir"/>
              <a:sym typeface="Avenir"/>
            </a:endParaRPr>
          </a:p>
        </p:txBody>
      </p:sp>
      <p:sp>
        <p:nvSpPr>
          <p:cNvPr id="196" name="Google Shape;196;p31"/>
          <p:cNvSpPr txBox="1"/>
          <p:nvPr/>
        </p:nvSpPr>
        <p:spPr>
          <a:xfrm>
            <a:off x="6303500" y="3973900"/>
            <a:ext cx="19389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a:solidFill>
                  <a:schemeClr val="lt1"/>
                </a:solidFill>
                <a:latin typeface="Avenir"/>
                <a:ea typeface="Avenir"/>
                <a:cs typeface="Avenir"/>
                <a:sym typeface="Avenir"/>
              </a:rPr>
              <a:t>Recession</a:t>
            </a:r>
            <a:endParaRPr b="1">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14300" y="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100000"/>
              </a:lnSpc>
              <a:spcBef>
                <a:spcPts val="0"/>
              </a:spcBef>
              <a:spcAft>
                <a:spcPts val="0"/>
              </a:spcAft>
              <a:buClr>
                <a:schemeClr val="lt1"/>
              </a:buClr>
              <a:buSzPts val="3300"/>
              <a:buFont typeface="Avenir"/>
              <a:buNone/>
            </a:pPr>
            <a:r>
              <a:rPr lang="en"/>
              <a:t>Number of Breweries by State</a:t>
            </a:r>
            <a:endParaRPr/>
          </a:p>
        </p:txBody>
      </p:sp>
      <p:pic>
        <p:nvPicPr>
          <p:cNvPr id="203" name="Google Shape;203;p32" descr="A graph of a number of states&#10;&#10;Description automatically generated"/>
          <p:cNvPicPr preferRelativeResize="0">
            <a:picLocks noGrp="1"/>
          </p:cNvPicPr>
          <p:nvPr>
            <p:ph type="body" idx="1"/>
          </p:nvPr>
        </p:nvPicPr>
        <p:blipFill rotWithShape="1">
          <a:blip r:embed="rId3">
            <a:alphaModFix/>
          </a:blip>
          <a:srcRect/>
          <a:stretch/>
        </p:blipFill>
        <p:spPr>
          <a:xfrm>
            <a:off x="186728" y="1372222"/>
            <a:ext cx="5817000" cy="3146700"/>
          </a:xfrm>
          <a:prstGeom prst="rect">
            <a:avLst/>
          </a:prstGeom>
          <a:noFill/>
          <a:ln>
            <a:noFill/>
          </a:ln>
        </p:spPr>
      </p:pic>
      <p:sp>
        <p:nvSpPr>
          <p:cNvPr id="204" name="Google Shape;204;p32"/>
          <p:cNvSpPr txBox="1"/>
          <p:nvPr/>
        </p:nvSpPr>
        <p:spPr>
          <a:xfrm>
            <a:off x="6303508" y="1258775"/>
            <a:ext cx="2099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venir"/>
                <a:ea typeface="Avenir"/>
                <a:cs typeface="Avenir"/>
                <a:sym typeface="Avenir"/>
              </a:rPr>
              <a:t>States With the Most Breweries:</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CO</a:t>
            </a:r>
            <a:endParaRPr sz="1100"/>
          </a:p>
          <a:p>
            <a:pPr marL="0" marR="0" lvl="0" indent="0" algn="l" rtl="0">
              <a:spcBef>
                <a:spcPts val="0"/>
              </a:spcBef>
              <a:spcAft>
                <a:spcPts val="0"/>
              </a:spcAft>
              <a:buNone/>
            </a:pPr>
            <a:r>
              <a:rPr lang="en" sz="1400" b="1">
                <a:solidFill>
                  <a:schemeClr val="lt1"/>
                </a:solidFill>
                <a:latin typeface="Avenir"/>
                <a:ea typeface="Avenir"/>
                <a:cs typeface="Avenir"/>
                <a:sym typeface="Avenir"/>
              </a:rPr>
              <a:t> CA</a:t>
            </a:r>
            <a:endParaRPr sz="1100"/>
          </a:p>
        </p:txBody>
      </p:sp>
      <p:cxnSp>
        <p:nvCxnSpPr>
          <p:cNvPr id="205" name="Google Shape;205;p32"/>
          <p:cNvCxnSpPr/>
          <p:nvPr/>
        </p:nvCxnSpPr>
        <p:spPr>
          <a:xfrm flipH="1">
            <a:off x="1074896" y="2015966"/>
            <a:ext cx="5295900" cy="50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6" name="Google Shape;206;p32"/>
          <p:cNvCxnSpPr/>
          <p:nvPr/>
        </p:nvCxnSpPr>
        <p:spPr>
          <a:xfrm flipH="1">
            <a:off x="904222" y="1790733"/>
            <a:ext cx="5483700" cy="596700"/>
          </a:xfrm>
          <a:prstGeom prst="straightConnector1">
            <a:avLst/>
          </a:prstGeom>
          <a:noFill/>
          <a:ln w="9525" cap="flat" cmpd="sng">
            <a:solidFill>
              <a:schemeClr val="accent1"/>
            </a:solidFill>
            <a:prstDash val="solid"/>
            <a:miter lim="800000"/>
            <a:headEnd type="none" w="sm" len="sm"/>
            <a:tailEnd type="triangle" w="med" len="med"/>
          </a:ln>
        </p:spPr>
      </p:cxnSp>
      <p:sp>
        <p:nvSpPr>
          <p:cNvPr id="207" name="Google Shape;207;p32"/>
          <p:cNvSpPr txBox="1"/>
          <p:nvPr/>
        </p:nvSpPr>
        <p:spPr>
          <a:xfrm>
            <a:off x="6334100" y="2901972"/>
            <a:ext cx="21960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lt1"/>
                </a:solidFill>
                <a:latin typeface="Avenir"/>
                <a:ea typeface="Avenir"/>
                <a:cs typeface="Avenir"/>
                <a:sym typeface="Avenir"/>
              </a:rPr>
              <a:t>Economic </a:t>
            </a:r>
            <a:r>
              <a:rPr lang="en" b="1">
                <a:solidFill>
                  <a:schemeClr val="lt1"/>
                </a:solidFill>
                <a:latin typeface="Avenir"/>
                <a:ea typeface="Avenir"/>
                <a:cs typeface="Avenir"/>
                <a:sym typeface="Avenir"/>
              </a:rPr>
              <a:t>f</a:t>
            </a:r>
            <a:r>
              <a:rPr lang="en" sz="1400" b="1">
                <a:solidFill>
                  <a:schemeClr val="lt1"/>
                </a:solidFill>
                <a:latin typeface="Avenir"/>
                <a:ea typeface="Avenir"/>
                <a:cs typeface="Avenir"/>
                <a:sym typeface="Avenir"/>
              </a:rPr>
              <a:t>luctuations </a:t>
            </a:r>
            <a:r>
              <a:rPr lang="en" b="1">
                <a:solidFill>
                  <a:schemeClr val="lt1"/>
                </a:solidFill>
                <a:latin typeface="Avenir"/>
                <a:ea typeface="Avenir"/>
                <a:cs typeface="Avenir"/>
                <a:sym typeface="Avenir"/>
              </a:rPr>
              <a:t>w</a:t>
            </a:r>
            <a:r>
              <a:rPr lang="en" sz="1400" b="1">
                <a:solidFill>
                  <a:schemeClr val="lt1"/>
                </a:solidFill>
                <a:latin typeface="Avenir"/>
                <a:ea typeface="Avenir"/>
                <a:cs typeface="Avenir"/>
                <a:sym typeface="Avenir"/>
              </a:rPr>
              <a:t>ithin these 2 states might have the greatest impact on production</a:t>
            </a:r>
            <a:endParaRPr sz="1100">
              <a:solidFill>
                <a:schemeClr val="lt1"/>
              </a:solidFill>
            </a:endParaRPr>
          </a:p>
        </p:txBody>
      </p:sp>
      <p:sp>
        <p:nvSpPr>
          <p:cNvPr id="208" name="Google Shape;208;p32"/>
          <p:cNvSpPr txBox="1"/>
          <p:nvPr/>
        </p:nvSpPr>
        <p:spPr>
          <a:xfrm>
            <a:off x="6303500" y="3745300"/>
            <a:ext cx="19389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dirty="0">
                <a:solidFill>
                  <a:schemeClr val="lt1"/>
                </a:solidFill>
                <a:latin typeface="Avenir"/>
                <a:ea typeface="Avenir"/>
                <a:cs typeface="Avenir"/>
                <a:sym typeface="Avenir"/>
              </a:rPr>
              <a:t>Drought</a:t>
            </a:r>
            <a:endParaRPr b="1" dirty="0">
              <a:solidFill>
                <a:schemeClr val="lt1"/>
              </a:solidFill>
              <a:latin typeface="Avenir"/>
              <a:ea typeface="Avenir"/>
              <a:cs typeface="Avenir"/>
              <a:sym typeface="Avenir"/>
            </a:endParaRPr>
          </a:p>
        </p:txBody>
      </p:sp>
      <p:sp>
        <p:nvSpPr>
          <p:cNvPr id="209" name="Google Shape;209;p32"/>
          <p:cNvSpPr txBox="1"/>
          <p:nvPr/>
        </p:nvSpPr>
        <p:spPr>
          <a:xfrm>
            <a:off x="6303500" y="3973900"/>
            <a:ext cx="19389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a:solidFill>
                  <a:schemeClr val="lt1"/>
                </a:solidFill>
                <a:latin typeface="Avenir"/>
                <a:ea typeface="Avenir"/>
                <a:cs typeface="Avenir"/>
                <a:sym typeface="Avenir"/>
              </a:rPr>
              <a:t>Recession</a:t>
            </a:r>
            <a:endParaRPr b="1">
              <a:solidFill>
                <a:schemeClr val="lt1"/>
              </a:solidFill>
              <a:latin typeface="Avenir"/>
              <a:ea typeface="Avenir"/>
              <a:cs typeface="Avenir"/>
              <a:sym typeface="Avenir"/>
            </a:endParaRPr>
          </a:p>
        </p:txBody>
      </p:sp>
      <p:sp>
        <p:nvSpPr>
          <p:cNvPr id="210" name="Google Shape;210;p32"/>
          <p:cNvSpPr txBox="1"/>
          <p:nvPr/>
        </p:nvSpPr>
        <p:spPr>
          <a:xfrm>
            <a:off x="6303500" y="4202500"/>
            <a:ext cx="2355000" cy="285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Avenir"/>
              <a:buChar char="-"/>
            </a:pPr>
            <a:r>
              <a:rPr lang="en" b="1">
                <a:solidFill>
                  <a:schemeClr val="lt1"/>
                </a:solidFill>
                <a:latin typeface="Avenir"/>
                <a:ea typeface="Avenir"/>
                <a:cs typeface="Avenir"/>
                <a:sym typeface="Avenir"/>
              </a:rPr>
              <a:t>Supply Chain Issues</a:t>
            </a:r>
            <a:endParaRPr b="1">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628650" y="274320"/>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100000"/>
              </a:lnSpc>
              <a:spcBef>
                <a:spcPts val="0"/>
              </a:spcBef>
              <a:spcAft>
                <a:spcPts val="0"/>
              </a:spcAft>
              <a:buClr>
                <a:schemeClr val="lt1"/>
              </a:buClr>
              <a:buSzPct val="100000"/>
              <a:buFont typeface="Avenir"/>
              <a:buNone/>
            </a:pPr>
            <a:r>
              <a:rPr lang="en"/>
              <a:t>Caveats:</a:t>
            </a:r>
            <a:endParaRPr/>
          </a:p>
          <a:p>
            <a:pPr marL="0" lvl="0" indent="0" algn="ctr" rtl="0">
              <a:lnSpc>
                <a:spcPct val="100000"/>
              </a:lnSpc>
              <a:spcBef>
                <a:spcPts val="0"/>
              </a:spcBef>
              <a:spcAft>
                <a:spcPts val="0"/>
              </a:spcAft>
              <a:buClr>
                <a:schemeClr val="lt1"/>
              </a:buClr>
              <a:buSzPct val="100000"/>
              <a:buFont typeface="Avenir"/>
              <a:buNone/>
            </a:pPr>
            <a:r>
              <a:rPr lang="en"/>
              <a:t>Missing Values in our Data</a:t>
            </a:r>
            <a:endParaRPr/>
          </a:p>
        </p:txBody>
      </p:sp>
      <p:pic>
        <p:nvPicPr>
          <p:cNvPr id="217" name="Google Shape;217;p33" descr="A bar chart with numbers and text&#10;&#10;Description automatically generated"/>
          <p:cNvPicPr preferRelativeResize="0"/>
          <p:nvPr/>
        </p:nvPicPr>
        <p:blipFill rotWithShape="1">
          <a:blip r:embed="rId3">
            <a:alphaModFix/>
          </a:blip>
          <a:srcRect/>
          <a:stretch/>
        </p:blipFill>
        <p:spPr>
          <a:xfrm>
            <a:off x="628650" y="1530788"/>
            <a:ext cx="4710112" cy="2733802"/>
          </a:xfrm>
          <a:prstGeom prst="rect">
            <a:avLst/>
          </a:prstGeom>
          <a:noFill/>
          <a:ln>
            <a:noFill/>
          </a:ln>
        </p:spPr>
      </p:pic>
      <p:sp>
        <p:nvSpPr>
          <p:cNvPr id="218" name="Google Shape;218;p33"/>
          <p:cNvSpPr txBox="1">
            <a:spLocks noGrp="1"/>
          </p:cNvSpPr>
          <p:nvPr>
            <p:ph type="body" idx="1"/>
          </p:nvPr>
        </p:nvSpPr>
        <p:spPr>
          <a:xfrm>
            <a:off x="5651500" y="1614491"/>
            <a:ext cx="3168600" cy="812100"/>
          </a:xfrm>
          <a:prstGeom prst="rect">
            <a:avLst/>
          </a:prstGeom>
          <a:noFill/>
          <a:ln>
            <a:noFill/>
          </a:ln>
        </p:spPr>
        <p:txBody>
          <a:bodyPr spcFirstLastPara="1" wrap="square" lIns="68575" tIns="34275" rIns="68575" bIns="34275" anchor="t" anchorCtr="0">
            <a:normAutofit/>
          </a:bodyPr>
          <a:lstStyle/>
          <a:p>
            <a:pPr marL="177800" lvl="0" indent="-196850" algn="l" rtl="0">
              <a:lnSpc>
                <a:spcPct val="110000"/>
              </a:lnSpc>
              <a:spcBef>
                <a:spcPts val="0"/>
              </a:spcBef>
              <a:spcAft>
                <a:spcPts val="0"/>
              </a:spcAft>
              <a:buSzPts val="2100"/>
              <a:buChar char="•"/>
            </a:pPr>
            <a:r>
              <a:rPr lang="en"/>
              <a:t>3% of ABV values are missing</a:t>
            </a:r>
            <a:endParaRPr/>
          </a:p>
        </p:txBody>
      </p:sp>
      <p:cxnSp>
        <p:nvCxnSpPr>
          <p:cNvPr id="219" name="Google Shape;219;p33"/>
          <p:cNvCxnSpPr>
            <a:stCxn id="218" idx="1"/>
          </p:cNvCxnSpPr>
          <p:nvPr/>
        </p:nvCxnSpPr>
        <p:spPr>
          <a:xfrm flipH="1">
            <a:off x="2716600" y="2020541"/>
            <a:ext cx="2934900" cy="141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Effect transition="in" filter="fade">
                                      <p:cBhvr>
                                        <p:cTn id="11"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ckprintVTI">
  <a:themeElements>
    <a:clrScheme name="AnalogousFromLightSeedLeftStep">
      <a:dk1>
        <a:srgbClr val="000000"/>
      </a:dk1>
      <a:lt1>
        <a:srgbClr val="FFFFFF"/>
      </a:lt1>
      <a:dk2>
        <a:srgbClr val="412F24"/>
      </a:dk2>
      <a:lt2>
        <a:srgbClr val="E8E2E8"/>
      </a:lt2>
      <a:accent1>
        <a:srgbClr val="85AB82"/>
      </a:accent1>
      <a:accent2>
        <a:srgbClr val="8EAA74"/>
      </a:accent2>
      <a:accent3>
        <a:srgbClr val="A0A47C"/>
      </a:accent3>
      <a:accent4>
        <a:srgbClr val="B19F79"/>
      </a:accent4>
      <a:accent5>
        <a:srgbClr val="C0998B"/>
      </a:accent5>
      <a:accent6>
        <a:srgbClr val="BA7F88"/>
      </a:accent6>
      <a:hlink>
        <a:srgbClr val="A969A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1275</Words>
  <Application>Microsoft Macintosh PowerPoint</Application>
  <PresentationFormat>On-screen Show (16:9)</PresentationFormat>
  <Paragraphs>175</Paragraphs>
  <Slides>30</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Avenir</vt:lpstr>
      <vt:lpstr>Calibri</vt:lpstr>
      <vt:lpstr>Wingdings</vt:lpstr>
      <vt:lpstr>Simple Light</vt:lpstr>
      <vt:lpstr>BlockprintVTI</vt:lpstr>
      <vt:lpstr>Beers and Breweries: Analysis for Budweiser</vt:lpstr>
      <vt:lpstr>Statement of Purpose</vt:lpstr>
      <vt:lpstr>Number of Breweries by State</vt:lpstr>
      <vt:lpstr>Number of Breweries by State</vt:lpstr>
      <vt:lpstr>Number of Breweries by State</vt:lpstr>
      <vt:lpstr>Number of Breweries by State</vt:lpstr>
      <vt:lpstr>Number of Breweries by State</vt:lpstr>
      <vt:lpstr>Number of Breweries by State</vt:lpstr>
      <vt:lpstr>Caveats: Missing Values in our Data</vt:lpstr>
      <vt:lpstr>Caveats: Missing Values in our Data</vt:lpstr>
      <vt:lpstr>Caveats: Missing Values in our Data</vt:lpstr>
      <vt:lpstr>Median Alcohol Content by State</vt:lpstr>
      <vt:lpstr>Median Alcohol Content by State</vt:lpstr>
      <vt:lpstr>Median Bitterness by State</vt:lpstr>
      <vt:lpstr>Median Bitterness by State</vt:lpstr>
      <vt:lpstr>Alcohol Content Distribution</vt:lpstr>
      <vt:lpstr>Alcohol Content Distribution</vt:lpstr>
      <vt:lpstr>Relationship between ABV and IBU</vt:lpstr>
      <vt:lpstr>Predicting Ale Type Using KNN</vt:lpstr>
      <vt:lpstr>Predicting Ale Type Using KNN</vt:lpstr>
      <vt:lpstr>Predicting Ale Type Using KNN</vt:lpstr>
      <vt:lpstr>Predicting Ale Type Using KNN</vt:lpstr>
      <vt:lpstr>ABV by State</vt:lpstr>
      <vt:lpstr>Ounces by State</vt:lpstr>
      <vt:lpstr>Ounces by State</vt:lpstr>
      <vt:lpstr>Style and Ounces relationship</vt:lpstr>
      <vt:lpstr>Style and Ounces relationship</vt:lpstr>
      <vt:lpstr>ABV Misreporting and Beer Variety</vt:lpstr>
      <vt:lpstr>IBU Misreporting and Beer Variety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Beers and Breweries: Analysis for Budweiser</dc:title>
  <cp:lastModifiedBy>Karthikeyan, Renu</cp:lastModifiedBy>
  <cp:revision>1</cp:revision>
  <dcterms:modified xsi:type="dcterms:W3CDTF">2023-10-21T00:51:51Z</dcterms:modified>
</cp:coreProperties>
</file>